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7" r:id="rId2"/>
  </p:sldMasterIdLst>
  <p:notesMasterIdLst>
    <p:notesMasterId r:id="rId34"/>
  </p:notesMasterIdLst>
  <p:handoutMasterIdLst>
    <p:handoutMasterId r:id="rId35"/>
  </p:handoutMasterIdLst>
  <p:sldIdLst>
    <p:sldId id="414" r:id="rId3"/>
    <p:sldId id="412" r:id="rId4"/>
    <p:sldId id="417" r:id="rId5"/>
    <p:sldId id="258" r:id="rId6"/>
    <p:sldId id="382" r:id="rId7"/>
    <p:sldId id="383" r:id="rId8"/>
    <p:sldId id="384" r:id="rId9"/>
    <p:sldId id="418" r:id="rId10"/>
    <p:sldId id="408" r:id="rId11"/>
    <p:sldId id="385" r:id="rId12"/>
    <p:sldId id="390" r:id="rId13"/>
    <p:sldId id="389" r:id="rId14"/>
    <p:sldId id="419" r:id="rId15"/>
    <p:sldId id="410" r:id="rId16"/>
    <p:sldId id="387" r:id="rId17"/>
    <p:sldId id="401" r:id="rId18"/>
    <p:sldId id="402" r:id="rId19"/>
    <p:sldId id="403" r:id="rId20"/>
    <p:sldId id="404" r:id="rId21"/>
    <p:sldId id="395" r:id="rId22"/>
    <p:sldId id="393" r:id="rId23"/>
    <p:sldId id="392" r:id="rId24"/>
    <p:sldId id="400" r:id="rId25"/>
    <p:sldId id="415" r:id="rId26"/>
    <p:sldId id="416" r:id="rId27"/>
    <p:sldId id="405" r:id="rId28"/>
    <p:sldId id="407" r:id="rId29"/>
    <p:sldId id="396" r:id="rId30"/>
    <p:sldId id="399" r:id="rId31"/>
    <p:sldId id="398" r:id="rId32"/>
    <p:sldId id="268" r:id="rId33"/>
  </p:sldIdLst>
  <p:sldSz cx="9144000" cy="6858000" type="screen4x3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BCE"/>
    <a:srgbClr val="FBF0D1"/>
    <a:srgbClr val="F7EDD5"/>
    <a:srgbClr val="F4ECD8"/>
    <a:srgbClr val="F4E9D8"/>
    <a:srgbClr val="F3E6D9"/>
    <a:srgbClr val="F0E6DC"/>
    <a:srgbClr val="FFCCCC"/>
    <a:srgbClr val="FFCC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91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Renouvellements</a:t>
            </a:r>
            <a:r>
              <a:rPr lang="fr-FR" baseline="0" dirty="0"/>
              <a:t> </a:t>
            </a:r>
            <a:endParaRPr lang="fr-F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Feuil1!$D$6</c:f>
              <c:strCache>
                <c:ptCount val="1"/>
                <c:pt idx="0">
                  <c:v>nouveau adhérent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Feuil1!$E$5:$J$5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Feuil1!$E$6:$J$6</c:f>
              <c:numCache>
                <c:formatCode>General</c:formatCode>
                <c:ptCount val="6"/>
                <c:pt idx="0">
                  <c:v>45</c:v>
                </c:pt>
                <c:pt idx="1">
                  <c:v>40</c:v>
                </c:pt>
                <c:pt idx="2">
                  <c:v>57</c:v>
                </c:pt>
                <c:pt idx="3">
                  <c:v>47</c:v>
                </c:pt>
                <c:pt idx="4">
                  <c:v>65</c:v>
                </c:pt>
                <c:pt idx="5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69-4A31-BDFE-89062DD6A317}"/>
            </c:ext>
          </c:extLst>
        </c:ser>
        <c:ser>
          <c:idx val="1"/>
          <c:order val="1"/>
          <c:tx>
            <c:strRef>
              <c:f>Feuil1!$D$7</c:f>
              <c:strCache>
                <c:ptCount val="1"/>
                <c:pt idx="0">
                  <c:v>adhérent ayant quitté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Feuil1!$E$5:$J$5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Feuil1!$E$7:$J$7</c:f>
              <c:numCache>
                <c:formatCode>General</c:formatCode>
                <c:ptCount val="6"/>
                <c:pt idx="0">
                  <c:v>42</c:v>
                </c:pt>
                <c:pt idx="1">
                  <c:v>30</c:v>
                </c:pt>
                <c:pt idx="2">
                  <c:v>16</c:v>
                </c:pt>
                <c:pt idx="3">
                  <c:v>20</c:v>
                </c:pt>
                <c:pt idx="4">
                  <c:v>27</c:v>
                </c:pt>
                <c:pt idx="5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69-4A31-BDFE-89062DD6A317}"/>
            </c:ext>
          </c:extLst>
        </c:ser>
        <c:ser>
          <c:idx val="2"/>
          <c:order val="2"/>
          <c:tx>
            <c:strRef>
              <c:f>Feuil1!$D$8</c:f>
              <c:strCache>
                <c:ptCount val="1"/>
                <c:pt idx="0">
                  <c:v>renouvellement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Feuil1!$E$5:$J$5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Feuil1!$E$8:$J$8</c:f>
              <c:numCache>
                <c:formatCode>General</c:formatCode>
                <c:ptCount val="6"/>
                <c:pt idx="0">
                  <c:v>194</c:v>
                </c:pt>
                <c:pt idx="1">
                  <c:v>209</c:v>
                </c:pt>
                <c:pt idx="2">
                  <c:v>233</c:v>
                </c:pt>
                <c:pt idx="3">
                  <c:v>270</c:v>
                </c:pt>
                <c:pt idx="4">
                  <c:v>288</c:v>
                </c:pt>
                <c:pt idx="5">
                  <c:v>321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69-4A31-BDFE-89062DD6A317}"/>
            </c:ext>
          </c:extLst>
        </c:ser>
        <c:ser>
          <c:idx val="3"/>
          <c:order val="3"/>
          <c:tx>
            <c:strRef>
              <c:f>Feuil1!$D$9</c:f>
              <c:strCache>
                <c:ptCount val="1"/>
                <c:pt idx="0">
                  <c:v>total adhérents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Feuil1!$E$5:$J$5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Feuil1!$E$9:$J$9</c:f>
              <c:numCache>
                <c:formatCode>General</c:formatCode>
                <c:ptCount val="6"/>
                <c:pt idx="0">
                  <c:v>239</c:v>
                </c:pt>
                <c:pt idx="1">
                  <c:v>249</c:v>
                </c:pt>
                <c:pt idx="2">
                  <c:v>290</c:v>
                </c:pt>
                <c:pt idx="3">
                  <c:v>317</c:v>
                </c:pt>
                <c:pt idx="4">
                  <c:v>353</c:v>
                </c:pt>
                <c:pt idx="5">
                  <c:v>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569-4A31-BDFE-89062DD6A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5923983"/>
        <c:axId val="1695926063"/>
      </c:lineChart>
      <c:catAx>
        <c:axId val="1695923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95926063"/>
        <c:crosses val="autoZero"/>
        <c:auto val="1"/>
        <c:lblAlgn val="ctr"/>
        <c:lblOffset val="100"/>
        <c:noMultiLvlLbl val="0"/>
      </c:catAx>
      <c:valAx>
        <c:axId val="1695926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9592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Nb adherents </a:t>
            </a:r>
            <a:r>
              <a:rPr lang="en-US" dirty="0" err="1"/>
              <a:t>depuis</a:t>
            </a:r>
            <a:r>
              <a:rPr lang="en-US" dirty="0"/>
              <a:t> 2006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Feuil1!$C$19</c:f>
              <c:strCache>
                <c:ptCount val="1"/>
                <c:pt idx="0">
                  <c:v>total adhérents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Feuil1!$D$18:$T$18</c:f>
              <c:numCache>
                <c:formatCode>General</c:formatCode>
                <c:ptCount val="17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</c:numCache>
            </c:numRef>
          </c:cat>
          <c:val>
            <c:numRef>
              <c:f>Feuil1!$D$19:$T$19</c:f>
              <c:numCache>
                <c:formatCode>General</c:formatCode>
                <c:ptCount val="17"/>
                <c:pt idx="0">
                  <c:v>82</c:v>
                </c:pt>
                <c:pt idx="1">
                  <c:v>135</c:v>
                </c:pt>
                <c:pt idx="2">
                  <c:v>151</c:v>
                </c:pt>
                <c:pt idx="3">
                  <c:v>150</c:v>
                </c:pt>
                <c:pt idx="4">
                  <c:v>117</c:v>
                </c:pt>
                <c:pt idx="5">
                  <c:v>85</c:v>
                </c:pt>
                <c:pt idx="6">
                  <c:v>70</c:v>
                </c:pt>
                <c:pt idx="7">
                  <c:v>166</c:v>
                </c:pt>
                <c:pt idx="8">
                  <c:v>202</c:v>
                </c:pt>
                <c:pt idx="9">
                  <c:v>238</c:v>
                </c:pt>
                <c:pt idx="10">
                  <c:v>236</c:v>
                </c:pt>
                <c:pt idx="11">
                  <c:v>239</c:v>
                </c:pt>
                <c:pt idx="12">
                  <c:v>249</c:v>
                </c:pt>
                <c:pt idx="13">
                  <c:v>290</c:v>
                </c:pt>
                <c:pt idx="14">
                  <c:v>317</c:v>
                </c:pt>
                <c:pt idx="15">
                  <c:v>353</c:v>
                </c:pt>
                <c:pt idx="16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BC-4D85-B939-BDB1F75BD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04488223"/>
        <c:axId val="1904490303"/>
      </c:barChart>
      <c:catAx>
        <c:axId val="190448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04490303"/>
        <c:crosses val="autoZero"/>
        <c:auto val="1"/>
        <c:lblAlgn val="ctr"/>
        <c:lblOffset val="100"/>
        <c:noMultiLvlLbl val="0"/>
      </c:catAx>
      <c:valAx>
        <c:axId val="190449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04488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e l'en-tête 1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926638" cy="10515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F00F4DD-C552-4211-8B0A-F432D699FE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0880B-CBF2-4EB9-AD4F-461007E54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4438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2D7E-BE78-4F9D-91F0-C07342F60FDB}" type="datetimeFigureOut">
              <a:rPr lang="fr-FR" smtClean="0"/>
              <a:t>30/06/2022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A3EB3-EBA7-4A76-9BD1-729162596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1592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A3EB3-EBA7-4A76-9BD1-729162596B92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841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A3EB3-EBA7-4A76-9BD1-729162596B92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472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565564"/>
            <a:ext cx="7886700" cy="472487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68490" y="6547849"/>
            <a:ext cx="2057400" cy="213996"/>
          </a:xfrm>
        </p:spPr>
        <p:txBody>
          <a:bodyPr/>
          <a:lstStyle/>
          <a:p>
            <a:r>
              <a:rPr lang="fr-FR"/>
              <a:t>24/06/2021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28650" y="6534907"/>
            <a:ext cx="1177290" cy="213996"/>
          </a:xfrm>
        </p:spPr>
        <p:txBody>
          <a:bodyPr/>
          <a:lstStyle/>
          <a:p>
            <a:r>
              <a:rPr lang="fr-FR"/>
              <a:t>AG 2021 – 24/06/2021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579620" y="6507479"/>
            <a:ext cx="240030" cy="272659"/>
          </a:xfrm>
        </p:spPr>
        <p:txBody>
          <a:bodyPr/>
          <a:lstStyle>
            <a:lvl1pPr>
              <a:defRPr sz="1600" b="1"/>
            </a:lvl1pPr>
          </a:lstStyle>
          <a:p>
            <a:fld id="{FA8FD78D-6358-4363-AF3E-49FF409A6F1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06487"/>
            <a:ext cx="9143999" cy="159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"/>
            <a:ext cx="9144000" cy="1598203"/>
          </a:xfrm>
          <a:prstGeom prst="rect">
            <a:avLst/>
          </a:prstGeom>
        </p:spPr>
      </p:pic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D898DF6-5E47-4B4A-9406-599EC0C098F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34045" y="3218259"/>
            <a:ext cx="3881005" cy="1312178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400"/>
            </a:lvl1pPr>
            <a:lvl2pPr>
              <a:defRPr/>
            </a:lvl2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/>
              <a:t>Remerciement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46935B-CB47-4629-B958-68DB903F9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24/06/2021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BDF31F-82D7-4887-A11A-010F884C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AG 2021 – 24/06/2021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53D7CFD-0BBB-452D-A02F-B196BF22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718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41B4E51-821C-47C9-8828-6F3811D223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7"/>
          <a:stretch/>
        </p:blipFill>
        <p:spPr>
          <a:xfrm>
            <a:off x="0" y="113197"/>
            <a:ext cx="9144000" cy="90368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31D466F-84C9-4CF2-A285-24B50D5E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8256"/>
            <a:ext cx="6276109" cy="662782"/>
          </a:xfrm>
        </p:spPr>
        <p:txBody>
          <a:bodyPr>
            <a:norm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4E3D05-C284-4433-A016-94A71245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fr-FR"/>
              <a:t>24/06/2021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2021 – 24/06/2021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96C305-2BD1-423D-8B6C-5C416964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5EEAAA5-D4BA-42AF-BA8C-857F5166E6F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BC4C97B9-6DA3-468A-9155-5AA40F4F5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7255"/>
            <a:ext cx="7886700" cy="472487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D33747F-E354-47D3-BE7B-0770AB3AC35F}"/>
              </a:ext>
            </a:extLst>
          </p:cNvPr>
          <p:cNvCxnSpPr>
            <a:cxnSpLocks/>
          </p:cNvCxnSpPr>
          <p:nvPr userDrawn="1"/>
        </p:nvCxnSpPr>
        <p:spPr>
          <a:xfrm>
            <a:off x="284018" y="6327855"/>
            <a:ext cx="8624455" cy="28496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80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24/06/2021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 2021 – 24/06/2021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D78D-6358-4363-AF3E-49FF409A6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17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4B7DEDF-C35B-4988-B8C3-9C6F5913B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452A77-A1B1-4DD6-BDA9-EFC413144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3BD62B-54F9-4CC0-BD84-3B0C68CBE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24/06/2021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7106EA-FAF2-4255-8B4B-680CC8920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 2021 – 24/06/2021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543520-CF0C-4874-9A8A-A0E050436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EAAA5-D4BA-42AF-BA8C-857F5166E6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00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849659" y="1850138"/>
            <a:ext cx="8174037" cy="1798637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Journée ACSTMD 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915919" y="3823370"/>
            <a:ext cx="747018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Espace réservé du contenu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03" y="6294857"/>
            <a:ext cx="1680860" cy="5631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B4662BA-4D20-4E85-BA87-3255E17062EE}"/>
              </a:ext>
            </a:extLst>
          </p:cNvPr>
          <p:cNvSpPr/>
          <p:nvPr/>
        </p:nvSpPr>
        <p:spPr>
          <a:xfrm>
            <a:off x="7055224" y="6040333"/>
            <a:ext cx="2088776" cy="772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9877A71-9BAF-4E77-BEE2-15F2D2CFC9CF}"/>
              </a:ext>
            </a:extLst>
          </p:cNvPr>
          <p:cNvSpPr txBox="1"/>
          <p:nvPr/>
        </p:nvSpPr>
        <p:spPr>
          <a:xfrm>
            <a:off x="3810001" y="4612625"/>
            <a:ext cx="565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Lyon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0F8E41B-D773-49E6-8263-7CDF7425E10C}"/>
              </a:ext>
            </a:extLst>
          </p:cNvPr>
          <p:cNvSpPr txBox="1"/>
          <p:nvPr/>
        </p:nvSpPr>
        <p:spPr>
          <a:xfrm>
            <a:off x="1849465" y="4631409"/>
            <a:ext cx="1960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Lieu: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5E39A0D-CB8E-4F00-BA35-E5499C86CE8D}"/>
              </a:ext>
            </a:extLst>
          </p:cNvPr>
          <p:cNvSpPr txBox="1"/>
          <p:nvPr/>
        </p:nvSpPr>
        <p:spPr>
          <a:xfrm>
            <a:off x="1849464" y="5357857"/>
            <a:ext cx="565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Date</a:t>
            </a:r>
            <a:r>
              <a:rPr lang="fr-FR" dirty="0"/>
              <a:t>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12C8042-4C8C-44B5-9C7F-AFC7780819E5}"/>
              </a:ext>
            </a:extLst>
          </p:cNvPr>
          <p:cNvSpPr txBox="1"/>
          <p:nvPr/>
        </p:nvSpPr>
        <p:spPr>
          <a:xfrm>
            <a:off x="3810001" y="5320289"/>
            <a:ext cx="565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01 Juillet 2022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BDAD9D-24E8-4196-8EC3-6B68B018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6772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622FC5A-7746-4E42-B800-D8DCD6D0B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958" y="5755816"/>
            <a:ext cx="7560392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92175" indent="-193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2400" dirty="0"/>
              <a:t>Rejoignez nous</a:t>
            </a:r>
          </a:p>
        </p:txBody>
      </p:sp>
      <p:pic>
        <p:nvPicPr>
          <p:cNvPr id="5" name="Image 7">
            <a:extLst>
              <a:ext uri="{FF2B5EF4-FFF2-40B4-BE49-F238E27FC236}">
                <a16:creationId xmlns:a16="http://schemas.microsoft.com/office/drawing/2014/main" id="{03F78FCA-2BDB-4479-80CF-E3253D032D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3489410"/>
            <a:ext cx="13239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CD2BBC95-A015-4651-8754-7583C250B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216" y="2619376"/>
            <a:ext cx="7993063" cy="331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49225" indent="-193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92175" indent="-193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400" dirty="0">
                <a:latin typeface="+mn-lt"/>
                <a:cs typeface="+mn-cs"/>
              </a:rPr>
              <a:t>Nombre d’abonnés en constante augmentation :</a:t>
            </a:r>
          </a:p>
          <a:p>
            <a:pPr marL="10414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/>
              <a:t>190 abonnés 04/2019</a:t>
            </a:r>
          </a:p>
          <a:p>
            <a:pPr marL="10414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/>
              <a:t>265 abonnés 04/2020</a:t>
            </a:r>
          </a:p>
          <a:p>
            <a:pPr marL="10414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/>
              <a:t>347 abonnés 06/2021</a:t>
            </a:r>
          </a:p>
          <a:p>
            <a:pPr marL="10414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/>
              <a:t>480 abonnés 06/2022</a:t>
            </a:r>
            <a:endParaRPr lang="fr-FR" altLang="fr-FR" sz="1400" dirty="0"/>
          </a:p>
          <a:p>
            <a:pPr marL="10414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fr-FR" sz="1050" dirty="0"/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400" dirty="0">
                <a:latin typeface="+mn-lt"/>
                <a:cs typeface="+mn-cs"/>
              </a:rPr>
              <a:t>Publication des actualités environ une fois par semaine.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A3CF4E3-34D2-46C9-9153-E36566F3A48D}"/>
              </a:ext>
            </a:extLst>
          </p:cNvPr>
          <p:cNvSpPr txBox="1"/>
          <p:nvPr/>
        </p:nvSpPr>
        <p:spPr>
          <a:xfrm>
            <a:off x="1620838" y="1683606"/>
            <a:ext cx="57594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Réseaux Sociaux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74393CC-1CEF-46B5-ABF9-75D51AD30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10</a:t>
            </a:fld>
            <a:endParaRPr lang="fr-FR" dirty="0"/>
          </a:p>
        </p:txBody>
      </p:sp>
      <p:sp>
        <p:nvSpPr>
          <p:cNvPr id="8" name="Espace réservé du pied de page 6">
            <a:extLst>
              <a:ext uri="{FF2B5EF4-FFF2-40B4-BE49-F238E27FC236}">
                <a16:creationId xmlns:a16="http://schemas.microsoft.com/office/drawing/2014/main" id="{FDBE86CC-3436-474E-8AB8-36A4F990C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2005375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87DA1E0-582D-4669-966D-E779B795E633}"/>
              </a:ext>
            </a:extLst>
          </p:cNvPr>
          <p:cNvSpPr txBox="1"/>
          <p:nvPr/>
        </p:nvSpPr>
        <p:spPr>
          <a:xfrm>
            <a:off x="1620838" y="1683606"/>
            <a:ext cx="57594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Questions techniques </a:t>
            </a:r>
          </a:p>
        </p:txBody>
      </p:sp>
      <p:sp>
        <p:nvSpPr>
          <p:cNvPr id="5" name="ZoneTexte 7">
            <a:extLst>
              <a:ext uri="{FF2B5EF4-FFF2-40B4-BE49-F238E27FC236}">
                <a16:creationId xmlns:a16="http://schemas.microsoft.com/office/drawing/2014/main" id="{2F094CD7-C07F-48C3-86F1-78C120994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2652" y="2631596"/>
            <a:ext cx="417421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endParaRPr lang="fr-FR" sz="2000" dirty="0"/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668 questions répondues depuis 2015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endParaRPr lang="fr-FR" sz="2400" dirty="0"/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Et autant de questions disponibles dans la FAQ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ABF6FD5-AD99-4580-9F63-6E9AB960A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29" y="5281886"/>
            <a:ext cx="827151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Nous ne pouvons pas répondre aux questions :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A caractère commercial 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Concernant les autres réglementations ICPE, CUU, déchets, etc…  </a:t>
            </a:r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95F154C2-9C32-481B-BD89-7AC917837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11</a:t>
            </a:fld>
            <a:endParaRPr lang="fr-FR" dirty="0"/>
          </a:p>
        </p:txBody>
      </p:sp>
      <p:sp>
        <p:nvSpPr>
          <p:cNvPr id="9" name="Espace réservé du pied de page 6">
            <a:extLst>
              <a:ext uri="{FF2B5EF4-FFF2-40B4-BE49-F238E27FC236}">
                <a16:creationId xmlns:a16="http://schemas.microsoft.com/office/drawing/2014/main" id="{9AB288BA-9DD3-46DD-A75A-463272851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E1B54947-E915-4E52-B86F-E533363ED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035543"/>
              </p:ext>
            </p:extLst>
          </p:nvPr>
        </p:nvGraphicFramePr>
        <p:xfrm>
          <a:off x="3959016" y="2425901"/>
          <a:ext cx="5086509" cy="2857500"/>
        </p:xfrm>
        <a:graphic>
          <a:graphicData uri="http://schemas.openxmlformats.org/drawingml/2006/table">
            <a:tbl>
              <a:tblPr/>
              <a:tblGrid>
                <a:gridCol w="1657824">
                  <a:extLst>
                    <a:ext uri="{9D8B030D-6E8A-4147-A177-3AD203B41FA5}">
                      <a16:colId xmlns:a16="http://schemas.microsoft.com/office/drawing/2014/main" val="1886486665"/>
                    </a:ext>
                  </a:extLst>
                </a:gridCol>
                <a:gridCol w="1142895">
                  <a:extLst>
                    <a:ext uri="{9D8B030D-6E8A-4147-A177-3AD203B41FA5}">
                      <a16:colId xmlns:a16="http://schemas.microsoft.com/office/drawing/2014/main" val="4287234230"/>
                    </a:ext>
                  </a:extLst>
                </a:gridCol>
                <a:gridCol w="1142895">
                  <a:extLst>
                    <a:ext uri="{9D8B030D-6E8A-4147-A177-3AD203B41FA5}">
                      <a16:colId xmlns:a16="http://schemas.microsoft.com/office/drawing/2014/main" val="2205921663"/>
                    </a:ext>
                  </a:extLst>
                </a:gridCol>
                <a:gridCol w="1142895">
                  <a:extLst>
                    <a:ext uri="{9D8B030D-6E8A-4147-A177-3AD203B41FA5}">
                      <a16:colId xmlns:a16="http://schemas.microsoft.com/office/drawing/2014/main" val="3856254024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Année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n. Questions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n. adhérents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n.ques/n.adh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13838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54226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20537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23963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17991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77694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2526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02780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2022-10/06/2022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02891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2022 extrapolé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681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125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D7CBD76F-AFF3-4D79-967F-6D3F8A782F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592557"/>
              </p:ext>
            </p:extLst>
          </p:nvPr>
        </p:nvGraphicFramePr>
        <p:xfrm>
          <a:off x="451540" y="3849238"/>
          <a:ext cx="3897520" cy="262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3921FE5F-859F-4C58-9493-8D92CE9C8A26}"/>
              </a:ext>
            </a:extLst>
          </p:cNvPr>
          <p:cNvSpPr txBox="1"/>
          <p:nvPr/>
        </p:nvSpPr>
        <p:spPr>
          <a:xfrm>
            <a:off x="1620838" y="1683606"/>
            <a:ext cx="57594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Nombre d’adhérents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71A4F9E-9BC0-4C14-ACD6-7C8007A6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12</a:t>
            </a:fld>
            <a:endParaRPr lang="fr-FR" dirty="0"/>
          </a:p>
        </p:txBody>
      </p:sp>
      <p:sp>
        <p:nvSpPr>
          <p:cNvPr id="12" name="Espace réservé du pied de page 6">
            <a:extLst>
              <a:ext uri="{FF2B5EF4-FFF2-40B4-BE49-F238E27FC236}">
                <a16:creationId xmlns:a16="http://schemas.microsoft.com/office/drawing/2014/main" id="{80DB2D8B-60DD-46B8-8400-01744695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D8E91C23-C8AE-42C6-B547-B1A4BC41C4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283933"/>
              </p:ext>
            </p:extLst>
          </p:nvPr>
        </p:nvGraphicFramePr>
        <p:xfrm>
          <a:off x="4572000" y="388700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AFBE084-45B0-443E-BBD4-F66F75257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27293"/>
              </p:ext>
            </p:extLst>
          </p:nvPr>
        </p:nvGraphicFramePr>
        <p:xfrm>
          <a:off x="488950" y="2404441"/>
          <a:ext cx="8026403" cy="1345925"/>
        </p:xfrm>
        <a:graphic>
          <a:graphicData uri="http://schemas.openxmlformats.org/drawingml/2006/table">
            <a:tbl>
              <a:tblPr/>
              <a:tblGrid>
                <a:gridCol w="1878521">
                  <a:extLst>
                    <a:ext uri="{9D8B030D-6E8A-4147-A177-3AD203B41FA5}">
                      <a16:colId xmlns:a16="http://schemas.microsoft.com/office/drawing/2014/main" val="3541172746"/>
                    </a:ext>
                  </a:extLst>
                </a:gridCol>
                <a:gridCol w="1024647">
                  <a:extLst>
                    <a:ext uri="{9D8B030D-6E8A-4147-A177-3AD203B41FA5}">
                      <a16:colId xmlns:a16="http://schemas.microsoft.com/office/drawing/2014/main" val="3052144893"/>
                    </a:ext>
                  </a:extLst>
                </a:gridCol>
                <a:gridCol w="1024647">
                  <a:extLst>
                    <a:ext uri="{9D8B030D-6E8A-4147-A177-3AD203B41FA5}">
                      <a16:colId xmlns:a16="http://schemas.microsoft.com/office/drawing/2014/main" val="4202855329"/>
                    </a:ext>
                  </a:extLst>
                </a:gridCol>
                <a:gridCol w="1024647">
                  <a:extLst>
                    <a:ext uri="{9D8B030D-6E8A-4147-A177-3AD203B41FA5}">
                      <a16:colId xmlns:a16="http://schemas.microsoft.com/office/drawing/2014/main" val="1414019150"/>
                    </a:ext>
                  </a:extLst>
                </a:gridCol>
                <a:gridCol w="1024647">
                  <a:extLst>
                    <a:ext uri="{9D8B030D-6E8A-4147-A177-3AD203B41FA5}">
                      <a16:colId xmlns:a16="http://schemas.microsoft.com/office/drawing/2014/main" val="121501039"/>
                    </a:ext>
                  </a:extLst>
                </a:gridCol>
                <a:gridCol w="1024647">
                  <a:extLst>
                    <a:ext uri="{9D8B030D-6E8A-4147-A177-3AD203B41FA5}">
                      <a16:colId xmlns:a16="http://schemas.microsoft.com/office/drawing/2014/main" val="1285139901"/>
                    </a:ext>
                  </a:extLst>
                </a:gridCol>
                <a:gridCol w="1024647">
                  <a:extLst>
                    <a:ext uri="{9D8B030D-6E8A-4147-A177-3AD203B41FA5}">
                      <a16:colId xmlns:a16="http://schemas.microsoft.com/office/drawing/2014/main" val="289179261"/>
                    </a:ext>
                  </a:extLst>
                </a:gridCol>
              </a:tblGrid>
              <a:tr h="26390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Année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683425"/>
                  </a:ext>
                </a:extLst>
              </a:tr>
              <a:tr h="26390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nouveau adhérent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044988"/>
                  </a:ext>
                </a:extLst>
              </a:tr>
              <a:tr h="26390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adhérent ayant quitté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477753"/>
                  </a:ext>
                </a:extLst>
              </a:tr>
              <a:tr h="27710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renouvellement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394739"/>
                  </a:ext>
                </a:extLst>
              </a:tr>
              <a:tr h="27710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adhérents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108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379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EFB64AE-8D64-47F1-AE17-0B794577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2021 – 24/06/2021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EDC8A5-F88E-4C9B-B43C-5C53F8E0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13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7FFCE7C-AF84-472A-96D3-A138CBB7C89D}"/>
              </a:ext>
            </a:extLst>
          </p:cNvPr>
          <p:cNvSpPr txBox="1"/>
          <p:nvPr/>
        </p:nvSpPr>
        <p:spPr>
          <a:xfrm>
            <a:off x="1620838" y="1683606"/>
            <a:ext cx="57594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Qualifications des adhérents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965B3EE5-F110-4204-B361-31F5DD05F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999495"/>
              </p:ext>
            </p:extLst>
          </p:nvPr>
        </p:nvGraphicFramePr>
        <p:xfrm>
          <a:off x="252104" y="2824521"/>
          <a:ext cx="8639792" cy="1735857"/>
        </p:xfrm>
        <a:graphic>
          <a:graphicData uri="http://schemas.openxmlformats.org/drawingml/2006/table">
            <a:tbl>
              <a:tblPr/>
              <a:tblGrid>
                <a:gridCol w="617128">
                  <a:extLst>
                    <a:ext uri="{9D8B030D-6E8A-4147-A177-3AD203B41FA5}">
                      <a16:colId xmlns:a16="http://schemas.microsoft.com/office/drawing/2014/main" val="3228536645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418681623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1596340723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4029982026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4181778319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731416186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1527662287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3114456726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1105838567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2872812305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2900197241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1735729248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1004901236"/>
                    </a:ext>
                  </a:extLst>
                </a:gridCol>
                <a:gridCol w="617128">
                  <a:extLst>
                    <a:ext uri="{9D8B030D-6E8A-4147-A177-3AD203B41FA5}">
                      <a16:colId xmlns:a16="http://schemas.microsoft.com/office/drawing/2014/main" val="512182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2" marR="7042" marT="7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2" marR="7042" marT="7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classes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339758"/>
                  </a:ext>
                </a:extLst>
              </a:tr>
              <a:tr h="2908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année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Adhé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 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ADN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ADN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641009"/>
                  </a:ext>
                </a:extLst>
              </a:tr>
              <a:tr h="2908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87509"/>
                  </a:ext>
                </a:extLst>
              </a:tr>
              <a:tr h="2908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8319285"/>
                  </a:ext>
                </a:extLst>
              </a:tr>
              <a:tr h="2908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936459"/>
                  </a:ext>
                </a:extLst>
              </a:tr>
              <a:tr h="2908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042" marR="7042" marT="7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177789"/>
                  </a:ext>
                </a:extLst>
              </a:tr>
            </a:tbl>
          </a:graphicData>
        </a:graphic>
      </p:graphicFrame>
      <p:sp>
        <p:nvSpPr>
          <p:cNvPr id="7" name="ZoneTexte 7">
            <a:extLst>
              <a:ext uri="{FF2B5EF4-FFF2-40B4-BE49-F238E27FC236}">
                <a16:creationId xmlns:a16="http://schemas.microsoft.com/office/drawing/2014/main" id="{6BF41DB4-2083-4073-9931-71D3D4299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7" y="4560378"/>
            <a:ext cx="849017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endParaRPr lang="fr-FR" sz="2000" dirty="0"/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Nos adhérents sont généralement très qualifiés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27 ont tous modes toutes classes (7 %) 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59 ont les 3 modes (16%)  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Et seulement 97 ont </a:t>
            </a:r>
            <a:r>
              <a:rPr lang="fr-FR" sz="2400"/>
              <a:t>uniquement Route </a:t>
            </a:r>
            <a:r>
              <a:rPr lang="fr-FR" sz="2400" dirty="0"/>
              <a:t>Chimie soit 26%</a:t>
            </a:r>
          </a:p>
        </p:txBody>
      </p:sp>
    </p:spTree>
    <p:extLst>
      <p:ext uri="{BB962C8B-B14F-4D97-AF65-F5344CB8AC3E}">
        <p14:creationId xmlns:p14="http://schemas.microsoft.com/office/powerpoint/2010/main" val="210214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2AD689-11A0-44BC-AA34-D54DE0D5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14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8549039-5D7C-4E47-B8C1-E5A96D2D7B83}"/>
              </a:ext>
            </a:extLst>
          </p:cNvPr>
          <p:cNvSpPr txBox="1"/>
          <p:nvPr/>
        </p:nvSpPr>
        <p:spPr>
          <a:xfrm>
            <a:off x="611188" y="1764521"/>
            <a:ext cx="76327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Utilisation du site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7B4FBF-0553-4AF2-99B4-AB42A185A244}"/>
              </a:ext>
            </a:extLst>
          </p:cNvPr>
          <p:cNvSpPr/>
          <p:nvPr/>
        </p:nvSpPr>
        <p:spPr>
          <a:xfrm>
            <a:off x="1254448" y="5006119"/>
            <a:ext cx="56410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En 1 an : 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530 000 pages vues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100 000 sessions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Temps moyen d’une session : 8mn </a:t>
            </a:r>
            <a:endParaRPr lang="fr-FR" sz="2400" dirty="0"/>
          </a:p>
        </p:txBody>
      </p:sp>
      <p:sp>
        <p:nvSpPr>
          <p:cNvPr id="9" name="Espace réservé du pied de page 6">
            <a:extLst>
              <a:ext uri="{FF2B5EF4-FFF2-40B4-BE49-F238E27FC236}">
                <a16:creationId xmlns:a16="http://schemas.microsoft.com/office/drawing/2014/main" id="{683CDF15-A6A4-4E64-93D9-5AB367927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491409"/>
            <a:ext cx="9038560" cy="248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07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646D0C6-4C5B-4ADA-BDC3-C2F3BB423189}"/>
              </a:ext>
            </a:extLst>
          </p:cNvPr>
          <p:cNvSpPr txBox="1">
            <a:spLocks/>
          </p:cNvSpPr>
          <p:nvPr/>
        </p:nvSpPr>
        <p:spPr bwMode="auto">
          <a:xfrm>
            <a:off x="1684607" y="3111232"/>
            <a:ext cx="6211888" cy="1579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fr-FR" sz="3200" b="1" dirty="0">
                <a:latin typeface="Arial" charset="0"/>
                <a:ea typeface="+mj-ea"/>
                <a:cs typeface="Arial" charset="0"/>
              </a:rPr>
              <a:t>Rapport financier 2021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5EA8DE3-2DF3-47D8-B3DE-560AC40B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15</a:t>
            </a:fld>
            <a:endParaRPr lang="fr-FR" dirty="0"/>
          </a:p>
        </p:txBody>
      </p:sp>
      <p:sp>
        <p:nvSpPr>
          <p:cNvPr id="5" name="Espace réservé du pied de page 6">
            <a:extLst>
              <a:ext uri="{FF2B5EF4-FFF2-40B4-BE49-F238E27FC236}">
                <a16:creationId xmlns:a16="http://schemas.microsoft.com/office/drawing/2014/main" id="{3B2FB362-2118-4339-9EC5-07BCE2CE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3627306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932F5B95-C006-42BE-8599-04370C46DCF6}"/>
              </a:ext>
            </a:extLst>
          </p:cNvPr>
          <p:cNvSpPr txBox="1"/>
          <p:nvPr/>
        </p:nvSpPr>
        <p:spPr>
          <a:xfrm>
            <a:off x="485775" y="1811398"/>
            <a:ext cx="74168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Rapport financier de l’exercice 2021 : Recettes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E3871C-E34A-4F46-8CE5-E8C2620D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16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7748614-CAD6-417C-A83A-831626D3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83575A07-1A4F-424D-8C35-EEB8D9042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736472"/>
              </p:ext>
            </p:extLst>
          </p:nvPr>
        </p:nvGraphicFramePr>
        <p:xfrm>
          <a:off x="920545" y="3296478"/>
          <a:ext cx="6407907" cy="1931735"/>
        </p:xfrm>
        <a:graphic>
          <a:graphicData uri="http://schemas.openxmlformats.org/drawingml/2006/table">
            <a:tbl>
              <a:tblPr/>
              <a:tblGrid>
                <a:gridCol w="3078899">
                  <a:extLst>
                    <a:ext uri="{9D8B030D-6E8A-4147-A177-3AD203B41FA5}">
                      <a16:colId xmlns:a16="http://schemas.microsoft.com/office/drawing/2014/main" val="1966554480"/>
                    </a:ext>
                  </a:extLst>
                </a:gridCol>
                <a:gridCol w="1101922">
                  <a:extLst>
                    <a:ext uri="{9D8B030D-6E8A-4147-A177-3AD203B41FA5}">
                      <a16:colId xmlns:a16="http://schemas.microsoft.com/office/drawing/2014/main" val="3596681658"/>
                    </a:ext>
                  </a:extLst>
                </a:gridCol>
                <a:gridCol w="1053308">
                  <a:extLst>
                    <a:ext uri="{9D8B030D-6E8A-4147-A177-3AD203B41FA5}">
                      <a16:colId xmlns:a16="http://schemas.microsoft.com/office/drawing/2014/main" val="1080587572"/>
                    </a:ext>
                  </a:extLst>
                </a:gridCol>
                <a:gridCol w="1173778">
                  <a:extLst>
                    <a:ext uri="{9D8B030D-6E8A-4147-A177-3AD203B41FA5}">
                      <a16:colId xmlns:a16="http://schemas.microsoft.com/office/drawing/2014/main" val="2424990619"/>
                    </a:ext>
                  </a:extLst>
                </a:gridCol>
              </a:tblGrid>
              <a:tr h="321796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31/12/2020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55890"/>
                  </a:ext>
                </a:extLst>
              </a:tr>
              <a:tr h="27328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790777"/>
                  </a:ext>
                </a:extLst>
              </a:tr>
              <a:tr h="24256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RECETTES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580935"/>
                  </a:ext>
                </a:extLst>
              </a:tr>
              <a:tr h="24256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Cotisations des adhérents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12 600,00 €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14 230,00 €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15 750 €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579864"/>
                  </a:ext>
                </a:extLst>
              </a:tr>
              <a:tr h="24256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Participations journée thématique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570,00 €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026893"/>
                  </a:ext>
                </a:extLst>
              </a:tr>
              <a:tr h="25468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Participations AG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607401"/>
                  </a:ext>
                </a:extLst>
              </a:tr>
              <a:tr h="254688"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Recettes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13 170,00 €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14 230,00 €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15 750,00 €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70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951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DD8110B-4752-4503-8E40-5528E3504C94}"/>
              </a:ext>
            </a:extLst>
          </p:cNvPr>
          <p:cNvSpPr txBox="1"/>
          <p:nvPr/>
        </p:nvSpPr>
        <p:spPr>
          <a:xfrm>
            <a:off x="463824" y="1785248"/>
            <a:ext cx="81346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Rapport financier de l’exercice 2021 : </a:t>
            </a:r>
            <a:r>
              <a:rPr lang="fr-FR" sz="3200" dirty="0">
                <a:solidFill>
                  <a:srgbClr val="00B050"/>
                </a:solidFill>
              </a:rPr>
              <a:t>D</a:t>
            </a: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épenses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7B6E69-9325-4904-9C81-5B3E1064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17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6D5488A7-6286-4614-8E09-997040B7F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D3C7988-2AFF-414F-995D-3176F1931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593530"/>
              </p:ext>
            </p:extLst>
          </p:nvPr>
        </p:nvGraphicFramePr>
        <p:xfrm>
          <a:off x="914400" y="2517913"/>
          <a:ext cx="7366001" cy="4166752"/>
        </p:xfrm>
        <a:graphic>
          <a:graphicData uri="http://schemas.openxmlformats.org/drawingml/2006/table">
            <a:tbl>
              <a:tblPr/>
              <a:tblGrid>
                <a:gridCol w="3625751">
                  <a:extLst>
                    <a:ext uri="{9D8B030D-6E8A-4147-A177-3AD203B41FA5}">
                      <a16:colId xmlns:a16="http://schemas.microsoft.com/office/drawing/2014/main" val="484061420"/>
                    </a:ext>
                  </a:extLst>
                </a:gridCol>
                <a:gridCol w="1297637">
                  <a:extLst>
                    <a:ext uri="{9D8B030D-6E8A-4147-A177-3AD203B41FA5}">
                      <a16:colId xmlns:a16="http://schemas.microsoft.com/office/drawing/2014/main" val="2513129764"/>
                    </a:ext>
                  </a:extLst>
                </a:gridCol>
                <a:gridCol w="1240390">
                  <a:extLst>
                    <a:ext uri="{9D8B030D-6E8A-4147-A177-3AD203B41FA5}">
                      <a16:colId xmlns:a16="http://schemas.microsoft.com/office/drawing/2014/main" val="2724020490"/>
                    </a:ext>
                  </a:extLst>
                </a:gridCol>
                <a:gridCol w="1202223">
                  <a:extLst>
                    <a:ext uri="{9D8B030D-6E8A-4147-A177-3AD203B41FA5}">
                      <a16:colId xmlns:a16="http://schemas.microsoft.com/office/drawing/2014/main" val="3429317226"/>
                    </a:ext>
                  </a:extLst>
                </a:gridCol>
              </a:tblGrid>
              <a:tr h="269816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31/12/2020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843"/>
                  </a:ext>
                </a:extLst>
              </a:tr>
              <a:tr h="269816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953938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DEPENSES COURANTES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23368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Journées thématiques/Soirée AG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1 076,90 €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155778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Location de salles et espaces - AG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4 996,95 €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1 454,90 €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3 370,00 €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073256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Hébergement bureau, adresse postale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720,00 €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720,00 €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720,00 €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083378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Site Internet - Hébergement - OVH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333,56 €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143,86 €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143,86 €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721952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Maintenance site internet - JIM informatique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402938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Frais d'affranchissement, mailing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-  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436,17 €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316013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597,00 €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888,00 €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04458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Remboursement erreurs adhérents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65,00 €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090484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Frais de réception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-  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353,90 €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395201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Frais de mission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-  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964773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Fournitures, fonctionnement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387,91 €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36042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Comptabilité Frais bancaires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148,16 €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177,32 €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168,78 €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866947"/>
                  </a:ext>
                </a:extLst>
              </a:tr>
              <a:tr h="203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Cotisation EASA+Participation AG EASA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125,00 €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638,93 €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84505"/>
                  </a:ext>
                </a:extLst>
              </a:tr>
              <a:tr h="21354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Assurance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163,63 €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166,72 €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170,09 €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877020"/>
                  </a:ext>
                </a:extLst>
              </a:tr>
              <a:tr h="23795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Sous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8 161,20 €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3 401,73 €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6 853,71 €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698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799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041BD20-B968-498F-A190-FFA2E8369732}"/>
              </a:ext>
            </a:extLst>
          </p:cNvPr>
          <p:cNvSpPr txBox="1"/>
          <p:nvPr/>
        </p:nvSpPr>
        <p:spPr>
          <a:xfrm>
            <a:off x="863600" y="1785248"/>
            <a:ext cx="74168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Rapport financier de l’exercice 2021 </a:t>
            </a:r>
            <a:r>
              <a:rPr lang="fr-FR" sz="3200" dirty="0">
                <a:solidFill>
                  <a:srgbClr val="00B050"/>
                </a:solidFill>
              </a:rPr>
              <a:t>D</a:t>
            </a: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épenses exceptionnelles 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9F4C02A-70E0-4B2C-8CBE-2E7F9096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18</a:t>
            </a:fld>
            <a:endParaRPr lang="fr-FR" dirty="0"/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247EE41D-F49B-4FE8-8AEF-D9B93B69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F98B453-66A2-4C33-B425-779130989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129413"/>
              </p:ext>
            </p:extLst>
          </p:nvPr>
        </p:nvGraphicFramePr>
        <p:xfrm>
          <a:off x="2120898" y="3720479"/>
          <a:ext cx="6267728" cy="2475676"/>
        </p:xfrm>
        <a:graphic>
          <a:graphicData uri="http://schemas.openxmlformats.org/drawingml/2006/table">
            <a:tbl>
              <a:tblPr/>
              <a:tblGrid>
                <a:gridCol w="3085151">
                  <a:extLst>
                    <a:ext uri="{9D8B030D-6E8A-4147-A177-3AD203B41FA5}">
                      <a16:colId xmlns:a16="http://schemas.microsoft.com/office/drawing/2014/main" val="3350195052"/>
                    </a:ext>
                  </a:extLst>
                </a:gridCol>
                <a:gridCol w="1104159">
                  <a:extLst>
                    <a:ext uri="{9D8B030D-6E8A-4147-A177-3AD203B41FA5}">
                      <a16:colId xmlns:a16="http://schemas.microsoft.com/office/drawing/2014/main" val="1334010894"/>
                    </a:ext>
                  </a:extLst>
                </a:gridCol>
                <a:gridCol w="1055446">
                  <a:extLst>
                    <a:ext uri="{9D8B030D-6E8A-4147-A177-3AD203B41FA5}">
                      <a16:colId xmlns:a16="http://schemas.microsoft.com/office/drawing/2014/main" val="1410986092"/>
                    </a:ext>
                  </a:extLst>
                </a:gridCol>
                <a:gridCol w="1022972">
                  <a:extLst>
                    <a:ext uri="{9D8B030D-6E8A-4147-A177-3AD203B41FA5}">
                      <a16:colId xmlns:a16="http://schemas.microsoft.com/office/drawing/2014/main" val="401602823"/>
                    </a:ext>
                  </a:extLst>
                </a:gridCol>
              </a:tblGrid>
              <a:tr h="26685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DEPENSES OCCASIONNELLES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160707"/>
                  </a:ext>
                </a:extLst>
              </a:tr>
              <a:tr h="28019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Honoraires avocat Guide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1 440,00 €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1 440,00 €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825499"/>
                  </a:ext>
                </a:extLst>
              </a:tr>
              <a:tr h="2668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Sous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-  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1 440,00 €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1 440,00 €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10701"/>
                  </a:ext>
                </a:extLst>
              </a:tr>
              <a:tr h="26685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DEPENSES EXCEPTIONNELLES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91746"/>
                  </a:ext>
                </a:extLst>
              </a:tr>
              <a:tr h="26685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Vidéo ACSTMD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960,00 €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504908"/>
                  </a:ext>
                </a:extLst>
              </a:tr>
              <a:tr h="26685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Finalisation site internet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10 200,00 €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053914"/>
                  </a:ext>
                </a:extLst>
              </a:tr>
              <a:tr h="28019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Nouveau logo ACSTMD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624,00 €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485324"/>
                  </a:ext>
                </a:extLst>
              </a:tr>
              <a:tr h="28019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Sous 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10 824,00 €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960,00 €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984696"/>
                  </a:ext>
                </a:extLst>
              </a:tr>
              <a:tr h="28019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Dépenses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8 161,20 €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15 665,73 €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9 253,71 €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966869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E8608742-E58D-4D15-A551-02444498D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86667"/>
              </p:ext>
            </p:extLst>
          </p:nvPr>
        </p:nvGraphicFramePr>
        <p:xfrm>
          <a:off x="2120898" y="3006439"/>
          <a:ext cx="6267728" cy="708048"/>
        </p:xfrm>
        <a:graphic>
          <a:graphicData uri="http://schemas.openxmlformats.org/drawingml/2006/table">
            <a:tbl>
              <a:tblPr/>
              <a:tblGrid>
                <a:gridCol w="3085151">
                  <a:extLst>
                    <a:ext uri="{9D8B030D-6E8A-4147-A177-3AD203B41FA5}">
                      <a16:colId xmlns:a16="http://schemas.microsoft.com/office/drawing/2014/main" val="2039164047"/>
                    </a:ext>
                  </a:extLst>
                </a:gridCol>
                <a:gridCol w="1104159">
                  <a:extLst>
                    <a:ext uri="{9D8B030D-6E8A-4147-A177-3AD203B41FA5}">
                      <a16:colId xmlns:a16="http://schemas.microsoft.com/office/drawing/2014/main" val="2140771637"/>
                    </a:ext>
                  </a:extLst>
                </a:gridCol>
                <a:gridCol w="1055446">
                  <a:extLst>
                    <a:ext uri="{9D8B030D-6E8A-4147-A177-3AD203B41FA5}">
                      <a16:colId xmlns:a16="http://schemas.microsoft.com/office/drawing/2014/main" val="3496215319"/>
                    </a:ext>
                  </a:extLst>
                </a:gridCol>
                <a:gridCol w="1022972">
                  <a:extLst>
                    <a:ext uri="{9D8B030D-6E8A-4147-A177-3AD203B41FA5}">
                      <a16:colId xmlns:a16="http://schemas.microsoft.com/office/drawing/2014/main" val="216122148"/>
                    </a:ext>
                  </a:extLst>
                </a:gridCol>
              </a:tblGrid>
              <a:tr h="354024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31/12/2020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735014"/>
                  </a:ext>
                </a:extLst>
              </a:tr>
              <a:tr h="354024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324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991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F73C1B3-F27C-4717-A970-CC676962D7D9}"/>
              </a:ext>
            </a:extLst>
          </p:cNvPr>
          <p:cNvSpPr txBox="1"/>
          <p:nvPr/>
        </p:nvSpPr>
        <p:spPr>
          <a:xfrm>
            <a:off x="863600" y="1805264"/>
            <a:ext cx="7416800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Rapport financier de l’exercice 2021</a:t>
            </a:r>
          </a:p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Bilan  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81AC2B0-A5FE-4D61-8C78-B4392F18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19</a:t>
            </a:fld>
            <a:endParaRPr lang="fr-FR" dirty="0"/>
          </a:p>
        </p:txBody>
      </p:sp>
      <p:sp>
        <p:nvSpPr>
          <p:cNvPr id="9" name="Espace réservé du pied de page 6">
            <a:extLst>
              <a:ext uri="{FF2B5EF4-FFF2-40B4-BE49-F238E27FC236}">
                <a16:creationId xmlns:a16="http://schemas.microsoft.com/office/drawing/2014/main" id="{6AEDA141-6576-4930-BA19-02727390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7CDED32D-2D71-4B75-AC06-F533A3871D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864074"/>
              </p:ext>
            </p:extLst>
          </p:nvPr>
        </p:nvGraphicFramePr>
        <p:xfrm>
          <a:off x="1458288" y="3834171"/>
          <a:ext cx="6394451" cy="1606383"/>
        </p:xfrm>
        <a:graphic>
          <a:graphicData uri="http://schemas.openxmlformats.org/drawingml/2006/table">
            <a:tbl>
              <a:tblPr/>
              <a:tblGrid>
                <a:gridCol w="3147527">
                  <a:extLst>
                    <a:ext uri="{9D8B030D-6E8A-4147-A177-3AD203B41FA5}">
                      <a16:colId xmlns:a16="http://schemas.microsoft.com/office/drawing/2014/main" val="2481929831"/>
                    </a:ext>
                  </a:extLst>
                </a:gridCol>
                <a:gridCol w="1126484">
                  <a:extLst>
                    <a:ext uri="{9D8B030D-6E8A-4147-A177-3AD203B41FA5}">
                      <a16:colId xmlns:a16="http://schemas.microsoft.com/office/drawing/2014/main" val="3440217056"/>
                    </a:ext>
                  </a:extLst>
                </a:gridCol>
                <a:gridCol w="1076786">
                  <a:extLst>
                    <a:ext uri="{9D8B030D-6E8A-4147-A177-3AD203B41FA5}">
                      <a16:colId xmlns:a16="http://schemas.microsoft.com/office/drawing/2014/main" val="188186791"/>
                    </a:ext>
                  </a:extLst>
                </a:gridCol>
                <a:gridCol w="1043654">
                  <a:extLst>
                    <a:ext uri="{9D8B030D-6E8A-4147-A177-3AD203B41FA5}">
                      <a16:colId xmlns:a16="http://schemas.microsoft.com/office/drawing/2014/main" val="2287465794"/>
                    </a:ext>
                  </a:extLst>
                </a:gridCol>
              </a:tblGrid>
              <a:tr h="377401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Recettes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13 170,00 €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14 230,00 €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15 750,00 €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733857"/>
                  </a:ext>
                </a:extLst>
              </a:tr>
              <a:tr h="340047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Dépenses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8 161,20 €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15 665,73 €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9 253,71 €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069515"/>
                  </a:ext>
                </a:extLst>
              </a:tr>
              <a:tr h="382205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5 008,80 €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  1 435,73 €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6 496,29 €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52208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35198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TRESORERIE DISPONIBLE au 31/12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16 818,23 €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19 118,20 €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25 035,34 €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60096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A4C0B7D-A2D0-4D50-BF42-343A94B6A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791809"/>
              </p:ext>
            </p:extLst>
          </p:nvPr>
        </p:nvGraphicFramePr>
        <p:xfrm>
          <a:off x="1431232" y="3340323"/>
          <a:ext cx="6421507" cy="505460"/>
        </p:xfrm>
        <a:graphic>
          <a:graphicData uri="http://schemas.openxmlformats.org/drawingml/2006/table">
            <a:tbl>
              <a:tblPr/>
              <a:tblGrid>
                <a:gridCol w="3174583">
                  <a:extLst>
                    <a:ext uri="{9D8B030D-6E8A-4147-A177-3AD203B41FA5}">
                      <a16:colId xmlns:a16="http://schemas.microsoft.com/office/drawing/2014/main" val="1270464539"/>
                    </a:ext>
                  </a:extLst>
                </a:gridCol>
                <a:gridCol w="1126484">
                  <a:extLst>
                    <a:ext uri="{9D8B030D-6E8A-4147-A177-3AD203B41FA5}">
                      <a16:colId xmlns:a16="http://schemas.microsoft.com/office/drawing/2014/main" val="4250091631"/>
                    </a:ext>
                  </a:extLst>
                </a:gridCol>
                <a:gridCol w="1076786">
                  <a:extLst>
                    <a:ext uri="{9D8B030D-6E8A-4147-A177-3AD203B41FA5}">
                      <a16:colId xmlns:a16="http://schemas.microsoft.com/office/drawing/2014/main" val="3231671830"/>
                    </a:ext>
                  </a:extLst>
                </a:gridCol>
                <a:gridCol w="1043654">
                  <a:extLst>
                    <a:ext uri="{9D8B030D-6E8A-4147-A177-3AD203B41FA5}">
                      <a16:colId xmlns:a16="http://schemas.microsoft.com/office/drawing/2014/main" val="4112746522"/>
                    </a:ext>
                  </a:extLst>
                </a:gridCol>
              </a:tblGrid>
              <a:tr h="25273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31/12/2020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Résultat au 31/12/2021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907551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372514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8697FC71-1FCB-4093-B804-C14F85E88FFC}"/>
              </a:ext>
            </a:extLst>
          </p:cNvPr>
          <p:cNvSpPr txBox="1"/>
          <p:nvPr/>
        </p:nvSpPr>
        <p:spPr>
          <a:xfrm>
            <a:off x="1431232" y="5736593"/>
            <a:ext cx="55460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142 adhésions 2022 payées sur 2021 soit 6390 €</a:t>
            </a:r>
          </a:p>
        </p:txBody>
      </p:sp>
    </p:spTree>
    <p:extLst>
      <p:ext uri="{BB962C8B-B14F-4D97-AF65-F5344CB8AC3E}">
        <p14:creationId xmlns:p14="http://schemas.microsoft.com/office/powerpoint/2010/main" val="54736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895129-7EE9-4D90-9D7E-5855B9793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82EC66A-A08B-42E4-8C03-30B8B2587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783731"/>
            <a:ext cx="6400800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3200" dirty="0">
                <a:solidFill>
                  <a:srgbClr val="00B050"/>
                </a:solidFill>
              </a:rPr>
              <a:t>Ordre du jour (1/2) </a:t>
            </a:r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26BB736B-8DE0-47C4-8976-EAED3FA2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1F1AC2D-95EC-4636-87F2-FDFEBB8FD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2598697"/>
            <a:ext cx="8172450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400" b="1" dirty="0"/>
              <a:t>Accueil café </a:t>
            </a:r>
            <a:endParaRPr lang="fr-BE" altLang="fr-FR" sz="2200" b="1" dirty="0"/>
          </a:p>
          <a:p>
            <a:pPr eaLnBrk="1" hangingPunct="1"/>
            <a:endParaRPr lang="fr-BE" altLang="fr-FR" sz="2200" b="1" dirty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9h45 : Assemblée Générale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11h : pause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11h20 : Groupe de réflexion sur des thèmes de l’association : Travail en Groupe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>
                <a:latin typeface="+mn-lt"/>
                <a:cs typeface="+mn-cs"/>
              </a:rPr>
              <a:t>12h30 : Réforme </a:t>
            </a:r>
            <a:r>
              <a:rPr lang="fr-BE" altLang="fr-FR" sz="2400" dirty="0">
                <a:latin typeface="+mn-lt"/>
                <a:cs typeface="+mn-cs"/>
              </a:rPr>
              <a:t>de l’organisation de l’examen de CSTMD</a:t>
            </a:r>
          </a:p>
          <a:p>
            <a:endParaRPr lang="fr-FR" altLang="en-US" sz="2400" b="1" dirty="0"/>
          </a:p>
          <a:p>
            <a:r>
              <a:rPr lang="fr-FR" altLang="en-US" sz="2400" b="1" dirty="0"/>
              <a:t>13h : Repas </a:t>
            </a:r>
          </a:p>
        </p:txBody>
      </p:sp>
    </p:spTree>
    <p:extLst>
      <p:ext uri="{BB962C8B-B14F-4D97-AF65-F5344CB8AC3E}">
        <p14:creationId xmlns:p14="http://schemas.microsoft.com/office/powerpoint/2010/main" val="191019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646D0C6-4C5B-4ADA-BDC3-C2F3BB423189}"/>
              </a:ext>
            </a:extLst>
          </p:cNvPr>
          <p:cNvSpPr txBox="1">
            <a:spLocks/>
          </p:cNvSpPr>
          <p:nvPr/>
        </p:nvSpPr>
        <p:spPr bwMode="auto">
          <a:xfrm>
            <a:off x="1684607" y="3111232"/>
            <a:ext cx="6211888" cy="1579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fr-FR" sz="3200" b="1" dirty="0">
                <a:latin typeface="Arial" charset="0"/>
                <a:ea typeface="+mj-ea"/>
                <a:cs typeface="Arial" charset="0"/>
              </a:rPr>
              <a:t>Vote du rapport moral et financier 2021 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29BB81C-A4E6-415D-A872-9189C3B9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20</a:t>
            </a:fld>
            <a:endParaRPr lang="fr-FR" dirty="0"/>
          </a:p>
        </p:txBody>
      </p:sp>
      <p:sp>
        <p:nvSpPr>
          <p:cNvPr id="5" name="Espace réservé du pied de page 6">
            <a:extLst>
              <a:ext uri="{FF2B5EF4-FFF2-40B4-BE49-F238E27FC236}">
                <a16:creationId xmlns:a16="http://schemas.microsoft.com/office/drawing/2014/main" id="{14CD132C-6D35-4817-9FCC-EC31A55E2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915455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646D0C6-4C5B-4ADA-BDC3-C2F3BB423189}"/>
              </a:ext>
            </a:extLst>
          </p:cNvPr>
          <p:cNvSpPr txBox="1">
            <a:spLocks/>
          </p:cNvSpPr>
          <p:nvPr/>
        </p:nvSpPr>
        <p:spPr bwMode="auto">
          <a:xfrm>
            <a:off x="1684607" y="3111232"/>
            <a:ext cx="6211888" cy="1579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fr-FR" sz="3200" b="1" dirty="0">
                <a:latin typeface="Arial" charset="0"/>
                <a:ea typeface="+mj-ea"/>
                <a:cs typeface="Arial" charset="0"/>
              </a:rPr>
              <a:t>Réalisation 2022 et projets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3F2DA7C-7C83-4644-A5F7-6B8E0193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21</a:t>
            </a:fld>
            <a:endParaRPr lang="fr-FR" dirty="0"/>
          </a:p>
        </p:txBody>
      </p:sp>
      <p:sp>
        <p:nvSpPr>
          <p:cNvPr id="5" name="Espace réservé du pied de page 6">
            <a:extLst>
              <a:ext uri="{FF2B5EF4-FFF2-40B4-BE49-F238E27FC236}">
                <a16:creationId xmlns:a16="http://schemas.microsoft.com/office/drawing/2014/main" id="{A17DE618-1E4D-4820-A049-53140EB3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133261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0AEAFF-9A4C-4B2B-B65D-51A2A22A496B}"/>
              </a:ext>
            </a:extLst>
          </p:cNvPr>
          <p:cNvSpPr/>
          <p:nvPr/>
        </p:nvSpPr>
        <p:spPr>
          <a:xfrm>
            <a:off x="420583" y="2368754"/>
            <a:ext cx="8488362" cy="4884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Plagiat de nos documents (fiches techniques)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Proposition de changement de point de vue sur </a:t>
            </a:r>
            <a:r>
              <a:rPr lang="fr-FR" sz="2000" dirty="0" err="1"/>
              <a:t>Copywrite</a:t>
            </a:r>
            <a:r>
              <a:rPr lang="fr-FR" sz="2000" dirty="0"/>
              <a:t> des documents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/>
              <a:t>Par </a:t>
            </a:r>
            <a:r>
              <a:rPr lang="fr-FR" sz="2000" dirty="0"/>
              <a:t>exemple 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2000" dirty="0"/>
              <a:t>Ce document peut être reproduit sans la permission de l’ACSTMD à condition que :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Le document est reproduit dans son entièreté sans modification;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Les copies ne peuvent pas être vendues;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La source est indiquée (document ACSTMD)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Il est dûment fait référence à la clause de non-responsabilité de l’ACSTMD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F9538DE-7539-4B2F-A647-FEE71205374B}"/>
              </a:ext>
            </a:extLst>
          </p:cNvPr>
          <p:cNvSpPr txBox="1"/>
          <p:nvPr/>
        </p:nvSpPr>
        <p:spPr>
          <a:xfrm>
            <a:off x="755650" y="1591761"/>
            <a:ext cx="7416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Réalisation / projet 2022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E607E6B-B7E2-4AEE-9E99-2616FA5A5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22</a:t>
            </a:fld>
            <a:endParaRPr lang="fr-FR" dirty="0"/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EAF0B81B-7152-46DD-B19B-3212086F5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2706701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635F31-CB16-4781-B24D-976DD394CC4A}"/>
              </a:ext>
            </a:extLst>
          </p:cNvPr>
          <p:cNvSpPr/>
          <p:nvPr/>
        </p:nvSpPr>
        <p:spPr>
          <a:xfrm>
            <a:off x="327819" y="2549706"/>
            <a:ext cx="5736008" cy="521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Communication 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ACSTMD présent au SITL (avril 2022)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Plaquette ACSTMD à finaliser </a:t>
            </a:r>
            <a:endParaRPr lang="fr-FR" sz="2400" dirty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Guide de la formation 1.3 à finaliser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Travail sur le guide de la FNADE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Mise à disposition du tableau du tableau du 2.2.7.2.2.1 en Excel (classe 7)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Membre associé du CIFMD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Jeudis des CS thématique 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endParaRPr lang="fr-FR" sz="2400" dirty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endParaRPr lang="fr-FR" sz="2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3D442E5-E57B-47FB-8857-76B65AABD86A}"/>
              </a:ext>
            </a:extLst>
          </p:cNvPr>
          <p:cNvSpPr txBox="1"/>
          <p:nvPr/>
        </p:nvSpPr>
        <p:spPr>
          <a:xfrm>
            <a:off x="755650" y="1591761"/>
            <a:ext cx="7416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Réalisation / projet 2022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A29C713-6867-4C2D-9F8B-1FDA1173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23</a:t>
            </a:fld>
            <a:endParaRPr lang="fr-FR" dirty="0"/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9B01796F-B720-4FA8-9887-7F081EEC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634DAA1-843A-4845-BB01-3705B4165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3827" y="2549706"/>
            <a:ext cx="2914426" cy="420090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65173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635F31-CB16-4781-B24D-976DD394CC4A}"/>
              </a:ext>
            </a:extLst>
          </p:cNvPr>
          <p:cNvSpPr/>
          <p:nvPr/>
        </p:nvSpPr>
        <p:spPr>
          <a:xfrm>
            <a:off x="327819" y="2235441"/>
            <a:ext cx="8488362" cy="4106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endParaRPr lang="fr-FR" sz="16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endParaRPr lang="fr-FR" sz="1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endParaRPr lang="fr-FR" sz="3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Proposition 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dirty="0"/>
              <a:t>1 parrainage donne lieu à une réduction de 50% de la cotisation du parrain et 50% de celle du filleul</a:t>
            </a:r>
            <a:r>
              <a:rPr lang="fr-FR" sz="1600" dirty="0"/>
              <a:t>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Limitations 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dirty="0"/>
              <a:t>Pour le filleul, la réduction s’applique automatiquement sur la première année de sa cotisation.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dirty="0"/>
              <a:t>Pour le parrain, la(les) réduction(s) s’applique(nt) sur l’année suivante de cotisation N+1, avec un maximum de 2 réductions par an. Aucun remboursement de cotisation n’est possible.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3D442E5-E57B-47FB-8857-76B65AABD86A}"/>
              </a:ext>
            </a:extLst>
          </p:cNvPr>
          <p:cNvSpPr txBox="1"/>
          <p:nvPr/>
        </p:nvSpPr>
        <p:spPr>
          <a:xfrm>
            <a:off x="755650" y="1591761"/>
            <a:ext cx="7416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Proposition de parrainage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A29C713-6867-4C2D-9F8B-1FDA1173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24</a:t>
            </a:fld>
            <a:endParaRPr lang="fr-FR" dirty="0"/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9B01796F-B720-4FA8-9887-7F081EEC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9AED90F-6B7C-4509-AC9E-BE3CAADB0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50" y="2301701"/>
            <a:ext cx="7863083" cy="94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7464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635F31-CB16-4781-B24D-976DD394CC4A}"/>
              </a:ext>
            </a:extLst>
          </p:cNvPr>
          <p:cNvSpPr/>
          <p:nvPr/>
        </p:nvSpPr>
        <p:spPr>
          <a:xfrm>
            <a:off x="327819" y="2354709"/>
            <a:ext cx="8488362" cy="3826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endParaRPr lang="fr-FR" sz="4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la campagne d’adhésion 2023  (début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2022)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Exemples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Un parrain présente 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filleul le 10 novembre 2022 : il paiera 50 % de sa cotisation 2023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nouveau filleul le 10 mars 2023 : il paiera 50 % de la cotisation 2024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nouveau filleul le 20 octobre 2023 : il paiera 0% de la cotisation 2024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Commentaires de l’Assemblée ?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Vote à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 levée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3D442E5-E57B-47FB-8857-76B65AABD86A}"/>
              </a:ext>
            </a:extLst>
          </p:cNvPr>
          <p:cNvSpPr txBox="1"/>
          <p:nvPr/>
        </p:nvSpPr>
        <p:spPr>
          <a:xfrm>
            <a:off x="755650" y="1591761"/>
            <a:ext cx="7416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Proposition de parrainage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A29C713-6867-4C2D-9F8B-1FDA1173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25</a:t>
            </a:fld>
            <a:endParaRPr lang="fr-FR" dirty="0"/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9B01796F-B720-4FA8-9887-7F081EEC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1007997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EDE0C3E-9A50-48DE-B5D3-A3520DD73244}"/>
              </a:ext>
            </a:extLst>
          </p:cNvPr>
          <p:cNvSpPr/>
          <p:nvPr/>
        </p:nvSpPr>
        <p:spPr>
          <a:xfrm>
            <a:off x="327819" y="2354709"/>
            <a:ext cx="2745871" cy="3834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2400" dirty="0"/>
              <a:t>Recette :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380 adhérents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17100 € 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900" dirty="0">
                <a:solidFill>
                  <a:srgbClr val="FF0000"/>
                </a:solidFill>
              </a:rPr>
              <a:t> </a:t>
            </a:r>
            <a:endParaRPr lang="fr-FR" sz="100" dirty="0">
              <a:solidFill>
                <a:srgbClr val="FF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2400" dirty="0">
                <a:solidFill>
                  <a:srgbClr val="FF0000"/>
                </a:solidFill>
              </a:rPr>
              <a:t> Important : 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2000" dirty="0"/>
              <a:t>Pour simplifier le travail de nos bénévoles, un paiement par </a:t>
            </a:r>
            <a:r>
              <a:rPr lang="fr-FR" sz="2000" dirty="0" err="1"/>
              <a:t>HelloAsso</a:t>
            </a:r>
            <a:r>
              <a:rPr lang="fr-FR" sz="2000" dirty="0"/>
              <a:t> est à favoriser (76% cette année)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98ACF8-2D18-40FB-9B9E-9C70AC649F3E}"/>
              </a:ext>
            </a:extLst>
          </p:cNvPr>
          <p:cNvSpPr/>
          <p:nvPr/>
        </p:nvSpPr>
        <p:spPr>
          <a:xfrm>
            <a:off x="2214788" y="1663918"/>
            <a:ext cx="4422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rgbClr val="00B050"/>
                </a:solidFill>
              </a:rPr>
              <a:t>Budget Prévisionnel 2022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036015-47AD-4CE4-ABC6-ACDC4AC5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26</a:t>
            </a:fld>
            <a:endParaRPr lang="fr-FR" dirty="0"/>
          </a:p>
        </p:txBody>
      </p:sp>
      <p:sp>
        <p:nvSpPr>
          <p:cNvPr id="10" name="Espace réservé du pied de page 6">
            <a:extLst>
              <a:ext uri="{FF2B5EF4-FFF2-40B4-BE49-F238E27FC236}">
                <a16:creationId xmlns:a16="http://schemas.microsoft.com/office/drawing/2014/main" id="{CBE0B4DE-9F93-4D7C-85F4-CC2E2D5CD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93AB1DE-B8FF-4768-A644-8664F5132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983212"/>
              </p:ext>
            </p:extLst>
          </p:nvPr>
        </p:nvGraphicFramePr>
        <p:xfrm>
          <a:off x="4336547" y="1811299"/>
          <a:ext cx="4479634" cy="4767491"/>
        </p:xfrm>
        <a:graphic>
          <a:graphicData uri="http://schemas.openxmlformats.org/drawingml/2006/table">
            <a:tbl>
              <a:tblPr/>
              <a:tblGrid>
                <a:gridCol w="3364151">
                  <a:extLst>
                    <a:ext uri="{9D8B030D-6E8A-4147-A177-3AD203B41FA5}">
                      <a16:colId xmlns:a16="http://schemas.microsoft.com/office/drawing/2014/main" val="4037590368"/>
                    </a:ext>
                  </a:extLst>
                </a:gridCol>
                <a:gridCol w="1115483">
                  <a:extLst>
                    <a:ext uri="{9D8B030D-6E8A-4147-A177-3AD203B41FA5}">
                      <a16:colId xmlns:a16="http://schemas.microsoft.com/office/drawing/2014/main" val="2207410195"/>
                    </a:ext>
                  </a:extLst>
                </a:gridCol>
              </a:tblGrid>
              <a:tr h="320836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 prévisionnel 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295319"/>
                  </a:ext>
                </a:extLst>
              </a:tr>
              <a:tr h="320836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718545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DEPENSES COURANTES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857960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Journées thématiques/Soirée AG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1 500,00 €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710918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Location de salles et espaces - AG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5 000,00 €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928872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Hébergement bureau, adresse postale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750,00 €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911473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Site Internet - Hébergement - OVH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31560"/>
                  </a:ext>
                </a:extLst>
              </a:tr>
              <a:tr h="39903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Maintenance site internet - JIM informatique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400,00 €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149780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Frais d'affranchissement, mailing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600,00 €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01803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500,00 €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306773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Remboursement erreurs adhérents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146706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Frais de réception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894549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Frais de mission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500,00 €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951551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Fournitures, fonctionnement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500,00 €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976641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Comptabilité Frais bancaires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180,00 €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504406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Cotisation EASA+Participation AG EASA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189167"/>
                  </a:ext>
                </a:extLst>
              </a:tr>
              <a:tr h="2539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Assurance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180,00 €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441235"/>
                  </a:ext>
                </a:extLst>
              </a:tr>
              <a:tr h="25392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Sous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10 760,00 €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753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9696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0309795-ABE6-4764-B9EC-0E4347F28617}"/>
              </a:ext>
            </a:extLst>
          </p:cNvPr>
          <p:cNvSpPr txBox="1"/>
          <p:nvPr/>
        </p:nvSpPr>
        <p:spPr>
          <a:xfrm>
            <a:off x="863600" y="1631882"/>
            <a:ext cx="7416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Budget Prévisionnel 2022</a:t>
            </a:r>
          </a:p>
        </p:txBody>
      </p:sp>
      <p:sp>
        <p:nvSpPr>
          <p:cNvPr id="7" name="ZoneTexte 5">
            <a:extLst>
              <a:ext uri="{FF2B5EF4-FFF2-40B4-BE49-F238E27FC236}">
                <a16:creationId xmlns:a16="http://schemas.microsoft.com/office/drawing/2014/main" id="{B38F2337-105D-46C5-ABBA-42C0AB80A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425" y="4441865"/>
            <a:ext cx="852204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buFontTx/>
              <a:buChar char="-"/>
            </a:pPr>
            <a:r>
              <a:rPr lang="fr-FR" altLang="fr-FR" dirty="0"/>
              <a:t>L’ACSTMD a une très (trop) bonne santé financière. </a:t>
            </a:r>
          </a:p>
          <a:p>
            <a:pPr marL="285750" indent="-285750" eaLnBrk="1" hangingPunct="1">
              <a:buFontTx/>
              <a:buChar char="-"/>
            </a:pPr>
            <a:r>
              <a:rPr lang="fr-FR" altLang="fr-FR" dirty="0"/>
              <a:t>Nous prévoyons donc des dépenses exceptionnelles en 2023 pour avoir un budget équilibré :</a:t>
            </a:r>
          </a:p>
          <a:p>
            <a:pPr marL="1028700" lvl="1">
              <a:buFontTx/>
              <a:buChar char="-"/>
            </a:pPr>
            <a:r>
              <a:rPr lang="fr-F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une campagne de communication dans la presse spécialisée. 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28700" lvl="1">
              <a:buFontTx/>
              <a:buChar char="-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reprendre par une société nos guides et fiches technique pour changer le copy-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write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et revoir la rédaction du guide 1.3 par un professionnel  </a:t>
            </a:r>
          </a:p>
          <a:p>
            <a:pPr marL="1028700" lvl="1">
              <a:buFontTx/>
              <a:buChar char="-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Faire des journées techniques payantes pour l’ACSMTD</a:t>
            </a:r>
          </a:p>
          <a:p>
            <a:pPr marL="1028700" lvl="1">
              <a:buFontTx/>
              <a:buChar char="-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Etc.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E15BDF5-2D34-4D86-BBFC-04BC98F79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27</a:t>
            </a:fld>
            <a:endParaRPr lang="fr-FR" dirty="0"/>
          </a:p>
        </p:txBody>
      </p:sp>
      <p:sp>
        <p:nvSpPr>
          <p:cNvPr id="9" name="Espace réservé du pied de page 6">
            <a:extLst>
              <a:ext uri="{FF2B5EF4-FFF2-40B4-BE49-F238E27FC236}">
                <a16:creationId xmlns:a16="http://schemas.microsoft.com/office/drawing/2014/main" id="{640A3B22-5721-4E3F-9D72-CDCC21813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14894A1-39DD-449F-BA69-308E7E79EF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788074"/>
              </p:ext>
            </p:extLst>
          </p:nvPr>
        </p:nvGraphicFramePr>
        <p:xfrm>
          <a:off x="5203688" y="2474426"/>
          <a:ext cx="3595756" cy="1779369"/>
        </p:xfrm>
        <a:graphic>
          <a:graphicData uri="http://schemas.openxmlformats.org/drawingml/2006/table">
            <a:tbl>
              <a:tblPr/>
              <a:tblGrid>
                <a:gridCol w="2190047">
                  <a:extLst>
                    <a:ext uri="{9D8B030D-6E8A-4147-A177-3AD203B41FA5}">
                      <a16:colId xmlns:a16="http://schemas.microsoft.com/office/drawing/2014/main" val="2002116329"/>
                    </a:ext>
                  </a:extLst>
                </a:gridCol>
                <a:gridCol w="1405709">
                  <a:extLst>
                    <a:ext uri="{9D8B030D-6E8A-4147-A177-3AD203B41FA5}">
                      <a16:colId xmlns:a16="http://schemas.microsoft.com/office/drawing/2014/main" val="3248368539"/>
                    </a:ext>
                  </a:extLst>
                </a:gridCol>
              </a:tblGrid>
              <a:tr h="317744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 prévisionnel 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317559"/>
                  </a:ext>
                </a:extLst>
              </a:tr>
              <a:tr h="460729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580964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Recettes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17 100,00 €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274807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Dépenses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10 760,00 €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56153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6 340,00 €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519785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7EB8530F-C60F-4A52-AB77-65DAEE14CFF9}"/>
              </a:ext>
            </a:extLst>
          </p:cNvPr>
          <p:cNvSpPr txBox="1"/>
          <p:nvPr/>
        </p:nvSpPr>
        <p:spPr>
          <a:xfrm>
            <a:off x="536232" y="2693445"/>
            <a:ext cx="4353820" cy="1497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Pas de dépenses exceptionnelles pour 2022 </a:t>
            </a:r>
            <a:endParaRPr lang="fr-FR" altLang="fr-FR" sz="2000" dirty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altLang="fr-FR" sz="2000" dirty="0"/>
              <a:t>Pour rappel la trésorerie disponible au 31/12/2021 était de 25k€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4108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646D0C6-4C5B-4ADA-BDC3-C2F3BB423189}"/>
              </a:ext>
            </a:extLst>
          </p:cNvPr>
          <p:cNvSpPr txBox="1">
            <a:spLocks/>
          </p:cNvSpPr>
          <p:nvPr/>
        </p:nvSpPr>
        <p:spPr bwMode="auto">
          <a:xfrm>
            <a:off x="1684607" y="3111232"/>
            <a:ext cx="6211888" cy="1579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fr-FR" sz="3200" b="1" dirty="0">
                <a:latin typeface="Arial" charset="0"/>
                <a:ea typeface="+mj-ea"/>
                <a:cs typeface="Arial" charset="0"/>
              </a:rPr>
              <a:t>Renouvellement des membres du CA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8849ED0-26B9-4E25-A0E8-91CD0552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28</a:t>
            </a:fld>
            <a:endParaRPr lang="fr-FR" dirty="0"/>
          </a:p>
        </p:txBody>
      </p:sp>
      <p:sp>
        <p:nvSpPr>
          <p:cNvPr id="5" name="Espace réservé du pied de page 6">
            <a:extLst>
              <a:ext uri="{FF2B5EF4-FFF2-40B4-BE49-F238E27FC236}">
                <a16:creationId xmlns:a16="http://schemas.microsoft.com/office/drawing/2014/main" id="{723167F1-EDDD-47BD-83E2-3B081B858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6169346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7">
            <a:extLst>
              <a:ext uri="{FF2B5EF4-FFF2-40B4-BE49-F238E27FC236}">
                <a16:creationId xmlns:a16="http://schemas.microsoft.com/office/drawing/2014/main" id="{1D5C0D3E-4F79-4804-8FE9-333321B81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33" y="2421355"/>
            <a:ext cx="8428037" cy="438229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50875" indent="-193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Un membre du CA est élu pour 3 ans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On renouvelle 4 membres chaque année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Cette année les membres démissionnaires sont : </a:t>
            </a:r>
          </a:p>
          <a:p>
            <a:pPr marL="835025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GUILBAUD Michel </a:t>
            </a:r>
          </a:p>
          <a:p>
            <a:pPr marL="835025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PETIT Stephane </a:t>
            </a:r>
          </a:p>
          <a:p>
            <a:pPr marL="835025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TETE Anne</a:t>
            </a:r>
          </a:p>
          <a:p>
            <a:pPr marL="835025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VANDROUX Rémy </a:t>
            </a:r>
          </a:p>
          <a:p>
            <a:pPr marL="3429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/>
              <a:t>HEBERT Antoine </a:t>
            </a:r>
            <a:r>
              <a:rPr lang="fr-FR" sz="2000" dirty="0"/>
              <a:t>avait remplacé temporairement Florence MARANGONI en début d’année.</a:t>
            </a:r>
          </a:p>
          <a:p>
            <a:pPr marL="342900" indent="-342900">
              <a:buFontTx/>
              <a:buChar char="-"/>
              <a:defRPr/>
            </a:pPr>
            <a:endParaRPr lang="fr-FR" altLang="fr-FR" sz="20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9D7FCF9-B59C-42AF-AF16-901F085EC7CF}"/>
              </a:ext>
            </a:extLst>
          </p:cNvPr>
          <p:cNvSpPr txBox="1"/>
          <p:nvPr/>
        </p:nvSpPr>
        <p:spPr>
          <a:xfrm>
            <a:off x="1165865" y="1654554"/>
            <a:ext cx="64087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Renouvellement des membres du CA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99C565-B2A7-44BA-918A-CB2698309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29</a:t>
            </a:fld>
            <a:endParaRPr lang="fr-FR" dirty="0"/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32EF9304-1468-499F-9C3C-0BD75C025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140618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895129-7EE9-4D90-9D7E-5855B9793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3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82EC66A-A08B-42E4-8C03-30B8B2587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783731"/>
            <a:ext cx="6400800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3200" dirty="0">
                <a:solidFill>
                  <a:srgbClr val="00B050"/>
                </a:solidFill>
              </a:rPr>
              <a:t>Ordre du jour (2/2) </a:t>
            </a:r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26BB736B-8DE0-47C4-8976-EAED3FA2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1F1AC2D-95EC-4636-87F2-FDFEBB8FD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2320405"/>
            <a:ext cx="817245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400" b="1" dirty="0"/>
              <a:t> </a:t>
            </a:r>
            <a:endParaRPr lang="fr-BE" altLang="fr-FR" sz="2200" b="1" dirty="0"/>
          </a:p>
          <a:p>
            <a:pPr eaLnBrk="1" hangingPunct="1"/>
            <a:endParaRPr lang="fr-BE" altLang="fr-FR" sz="2200" b="1" dirty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14h30 : Sécurité des transports 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15h00 : dématérialisation des documents de transport, Bilan des déclarations de conseillers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15h40 : Modifications réglementations TMD 2023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16h00 : Présentation du Guide de la formation 1.3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16h20 : Clôture de la journée </a:t>
            </a:r>
          </a:p>
          <a:p>
            <a:endParaRPr lang="fr-FR" altLang="en-US" sz="2400" b="1" dirty="0"/>
          </a:p>
          <a:p>
            <a:r>
              <a:rPr lang="fr-FR" altLang="en-US" sz="2400" b="1" dirty="0"/>
              <a:t>16h30 : fin de la journée  </a:t>
            </a:r>
          </a:p>
        </p:txBody>
      </p:sp>
    </p:spTree>
    <p:extLst>
      <p:ext uri="{BB962C8B-B14F-4D97-AF65-F5344CB8AC3E}">
        <p14:creationId xmlns:p14="http://schemas.microsoft.com/office/powerpoint/2010/main" val="4631700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2565E8AF-DF21-405B-8932-4F191508A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05690"/>
              </p:ext>
            </p:extLst>
          </p:nvPr>
        </p:nvGraphicFramePr>
        <p:xfrm>
          <a:off x="727117" y="2332018"/>
          <a:ext cx="7312735" cy="3226296"/>
        </p:xfrm>
        <a:graphic>
          <a:graphicData uri="http://schemas.openxmlformats.org/drawingml/2006/table">
            <a:tbl>
              <a:tblPr/>
              <a:tblGrid>
                <a:gridCol w="2157484">
                  <a:extLst>
                    <a:ext uri="{9D8B030D-6E8A-4147-A177-3AD203B41FA5}">
                      <a16:colId xmlns:a16="http://schemas.microsoft.com/office/drawing/2014/main" val="1923853653"/>
                    </a:ext>
                  </a:extLst>
                </a:gridCol>
                <a:gridCol w="1713903">
                  <a:extLst>
                    <a:ext uri="{9D8B030D-6E8A-4147-A177-3AD203B41FA5}">
                      <a16:colId xmlns:a16="http://schemas.microsoft.com/office/drawing/2014/main" val="2596638172"/>
                    </a:ext>
                  </a:extLst>
                </a:gridCol>
                <a:gridCol w="2078727">
                  <a:extLst>
                    <a:ext uri="{9D8B030D-6E8A-4147-A177-3AD203B41FA5}">
                      <a16:colId xmlns:a16="http://schemas.microsoft.com/office/drawing/2014/main" val="36111369"/>
                    </a:ext>
                  </a:extLst>
                </a:gridCol>
                <a:gridCol w="1362621">
                  <a:extLst>
                    <a:ext uri="{9D8B030D-6E8A-4147-A177-3AD203B41FA5}">
                      <a16:colId xmlns:a16="http://schemas.microsoft.com/office/drawing/2014/main" val="286684239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Sortants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Décision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Candidats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 de voix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460740"/>
                  </a:ext>
                </a:extLst>
              </a:tr>
              <a:tr h="32536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GUILBAUD Michel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représente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GUILBAUD Michel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231924"/>
                  </a:ext>
                </a:extLst>
              </a:tr>
              <a:tr h="3253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HEBERT Antoine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démissionne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750777"/>
                  </a:ext>
                </a:extLst>
              </a:tr>
              <a:tr h="3253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PETIT Stephane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 se représente pas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40926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TETE Anne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représente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TETE Anne</a:t>
                      </a:r>
                      <a:endParaRPr lang="fr-FR" sz="18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787972"/>
                  </a:ext>
                </a:extLst>
              </a:tr>
              <a:tr h="27843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VANDROUX Remy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représente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VANDROUX Remy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4768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SAOUT Yves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309918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POYET Nathalie 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758222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106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96542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197C3FB7-B738-4144-882A-3B907C49B4A0}"/>
              </a:ext>
            </a:extLst>
          </p:cNvPr>
          <p:cNvSpPr txBox="1"/>
          <p:nvPr/>
        </p:nvSpPr>
        <p:spPr>
          <a:xfrm>
            <a:off x="1367631" y="1614723"/>
            <a:ext cx="640873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Vote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4A227E4-4055-4754-BA0C-F9788A67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30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A3E8237A-D405-46DD-85E9-FE1066C3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sp>
        <p:nvSpPr>
          <p:cNvPr id="6" name="ZoneTexte 7">
            <a:extLst>
              <a:ext uri="{FF2B5EF4-FFF2-40B4-BE49-F238E27FC236}">
                <a16:creationId xmlns:a16="http://schemas.microsoft.com/office/drawing/2014/main" id="{C34B04E8-2CA9-48C7-B74D-991727CE2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717653"/>
            <a:ext cx="8428037" cy="4676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50875" indent="-193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Y a-t-il des candidats dans l’assemblée ? 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843070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8A3F13F-587D-4360-BC08-FD6706EC3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564" y="3554067"/>
            <a:ext cx="6454066" cy="1312178"/>
          </a:xfrm>
        </p:spPr>
        <p:txBody>
          <a:bodyPr>
            <a:normAutofit/>
          </a:bodyPr>
          <a:lstStyle/>
          <a:p>
            <a:r>
              <a:rPr lang="fr-FR" dirty="0"/>
              <a:t>Merci de votre attention</a:t>
            </a:r>
          </a:p>
          <a:p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1D24CC6-DAAD-4B08-A4BC-AD714CF83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31</a:t>
            </a:fld>
            <a:endParaRPr lang="fr-FR" dirty="0"/>
          </a:p>
        </p:txBody>
      </p:sp>
      <p:sp>
        <p:nvSpPr>
          <p:cNvPr id="5" name="Espace réservé du pied de page 6">
            <a:extLst>
              <a:ext uri="{FF2B5EF4-FFF2-40B4-BE49-F238E27FC236}">
                <a16:creationId xmlns:a16="http://schemas.microsoft.com/office/drawing/2014/main" id="{890D6F53-C387-4AE8-9978-CA0A9822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165160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1167707" y="1892341"/>
            <a:ext cx="8174037" cy="1798637"/>
          </a:xfrm>
        </p:spPr>
        <p:txBody>
          <a:bodyPr>
            <a:normAutofit/>
          </a:bodyPr>
          <a:lstStyle/>
          <a:p>
            <a:r>
              <a:rPr lang="fr-FR" b="1" dirty="0"/>
              <a:t>Assemblée Générale ACSTMD 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915919" y="3823370"/>
            <a:ext cx="747018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Espace réservé du contenu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03" y="6294857"/>
            <a:ext cx="1680860" cy="5631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B4662BA-4D20-4E85-BA87-3255E17062EE}"/>
              </a:ext>
            </a:extLst>
          </p:cNvPr>
          <p:cNvSpPr/>
          <p:nvPr/>
        </p:nvSpPr>
        <p:spPr>
          <a:xfrm>
            <a:off x="7055224" y="6040333"/>
            <a:ext cx="2088776" cy="772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9877A71-9BAF-4E77-BEE2-15F2D2CFC9CF}"/>
              </a:ext>
            </a:extLst>
          </p:cNvPr>
          <p:cNvSpPr txBox="1"/>
          <p:nvPr/>
        </p:nvSpPr>
        <p:spPr>
          <a:xfrm>
            <a:off x="3810001" y="4612625"/>
            <a:ext cx="565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Lyon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0F8E41B-D773-49E6-8263-7CDF7425E10C}"/>
              </a:ext>
            </a:extLst>
          </p:cNvPr>
          <p:cNvSpPr txBox="1"/>
          <p:nvPr/>
        </p:nvSpPr>
        <p:spPr>
          <a:xfrm>
            <a:off x="1849465" y="4631409"/>
            <a:ext cx="1960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Lieu: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5E39A0D-CB8E-4F00-BA35-E5499C86CE8D}"/>
              </a:ext>
            </a:extLst>
          </p:cNvPr>
          <p:cNvSpPr txBox="1"/>
          <p:nvPr/>
        </p:nvSpPr>
        <p:spPr>
          <a:xfrm>
            <a:off x="1849464" y="5357857"/>
            <a:ext cx="565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Date</a:t>
            </a:r>
            <a:r>
              <a:rPr lang="fr-FR" dirty="0"/>
              <a:t>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12C8042-4C8C-44B5-9C7F-AFC7780819E5}"/>
              </a:ext>
            </a:extLst>
          </p:cNvPr>
          <p:cNvSpPr txBox="1"/>
          <p:nvPr/>
        </p:nvSpPr>
        <p:spPr>
          <a:xfrm>
            <a:off x="3810001" y="5320289"/>
            <a:ext cx="565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1</a:t>
            </a:r>
            <a:r>
              <a:rPr lang="fr-FR" sz="2400" b="1" baseline="30000" dirty="0"/>
              <a:t>er</a:t>
            </a:r>
            <a:r>
              <a:rPr lang="fr-FR" sz="2400" b="1" dirty="0"/>
              <a:t> Juillet 2022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BDAD9D-24E8-4196-8EC3-6B68B018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4</a:t>
            </a:fld>
            <a:endParaRPr lang="fr-FR" dirty="0"/>
          </a:p>
        </p:txBody>
      </p:sp>
      <p:sp>
        <p:nvSpPr>
          <p:cNvPr id="14" name="Espace réservé du pied de page 6">
            <a:extLst>
              <a:ext uri="{FF2B5EF4-FFF2-40B4-BE49-F238E27FC236}">
                <a16:creationId xmlns:a16="http://schemas.microsoft.com/office/drawing/2014/main" id="{18DE2AAF-2BCA-47C3-B0CD-2C14AC6A3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62414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331EE34A-B014-40D2-8718-7C26C28B1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551" y="2004500"/>
            <a:ext cx="6400800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3200" dirty="0">
                <a:solidFill>
                  <a:srgbClr val="00B050"/>
                </a:solidFill>
              </a:rPr>
              <a:t>Agenda </a:t>
            </a:r>
          </a:p>
        </p:txBody>
      </p:sp>
      <p:sp>
        <p:nvSpPr>
          <p:cNvPr id="9" name="ZoneTexte 7">
            <a:extLst>
              <a:ext uri="{FF2B5EF4-FFF2-40B4-BE49-F238E27FC236}">
                <a16:creationId xmlns:a16="http://schemas.microsoft.com/office/drawing/2014/main" id="{22058666-2671-4A49-980C-9EB211CCE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2598697"/>
            <a:ext cx="817245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400" b="1" dirty="0"/>
              <a:t>		</a:t>
            </a:r>
          </a:p>
          <a:p>
            <a:pPr eaLnBrk="1" hangingPunct="1"/>
            <a:r>
              <a:rPr lang="fr-BE" altLang="fr-FR" sz="2200" b="1" dirty="0"/>
              <a:t>ASSEMBLEE GENERALE STATUTAIRE :</a:t>
            </a:r>
          </a:p>
          <a:p>
            <a:pPr eaLnBrk="1" hangingPunct="1"/>
            <a:endParaRPr lang="fr-BE" altLang="fr-FR" sz="2200" b="1" dirty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Rapport moral de l’exercice 2021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Rapport financier de l’exercice 2021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Adoption des rapports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Réalisations / projets 2022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BE" altLang="fr-FR" sz="2400" dirty="0">
                <a:latin typeface="+mn-lt"/>
                <a:cs typeface="+mn-cs"/>
              </a:rPr>
              <a:t>Renouvellement des membres du CA.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fr-BE" altLang="fr-FR" sz="2400" dirty="0">
              <a:latin typeface="+mn-lt"/>
              <a:cs typeface="+mn-cs"/>
            </a:endParaRPr>
          </a:p>
          <a:p>
            <a:endParaRPr lang="fr-FR" altLang="en-US" sz="20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C122C2F-5DEF-4A50-B02B-A893D648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5</a:t>
            </a:fld>
            <a:endParaRPr lang="fr-FR" dirty="0"/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6831844B-D5C9-4413-93C9-215AB8979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40479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646D0C6-4C5B-4ADA-BDC3-C2F3BB423189}"/>
              </a:ext>
            </a:extLst>
          </p:cNvPr>
          <p:cNvSpPr txBox="1">
            <a:spLocks/>
          </p:cNvSpPr>
          <p:nvPr/>
        </p:nvSpPr>
        <p:spPr bwMode="auto">
          <a:xfrm>
            <a:off x="1684607" y="3111232"/>
            <a:ext cx="6211888" cy="1579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fr-FR" sz="3200" b="1" dirty="0">
                <a:latin typeface="Arial" charset="0"/>
                <a:ea typeface="+mj-ea"/>
                <a:cs typeface="Arial" charset="0"/>
              </a:rPr>
              <a:t>Rapport moral 2021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076FAF7-5CBA-423D-B024-5AA9D366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6</a:t>
            </a:fld>
            <a:endParaRPr lang="fr-FR" dirty="0"/>
          </a:p>
        </p:txBody>
      </p:sp>
      <p:sp>
        <p:nvSpPr>
          <p:cNvPr id="5" name="Espace réservé du pied de page 6">
            <a:extLst>
              <a:ext uri="{FF2B5EF4-FFF2-40B4-BE49-F238E27FC236}">
                <a16:creationId xmlns:a16="http://schemas.microsoft.com/office/drawing/2014/main" id="{492E3808-1882-4F0F-9F5B-258B73B15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248362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87DA1E0-582D-4669-966D-E779B795E633}"/>
              </a:ext>
            </a:extLst>
          </p:cNvPr>
          <p:cNvSpPr txBox="1"/>
          <p:nvPr/>
        </p:nvSpPr>
        <p:spPr>
          <a:xfrm>
            <a:off x="1620838" y="1683606"/>
            <a:ext cx="57594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Rapport moral de l’exercice 2021 </a:t>
            </a:r>
          </a:p>
        </p:txBody>
      </p:sp>
      <p:sp>
        <p:nvSpPr>
          <p:cNvPr id="5" name="ZoneTexte 7">
            <a:extLst>
              <a:ext uri="{FF2B5EF4-FFF2-40B4-BE49-F238E27FC236}">
                <a16:creationId xmlns:a16="http://schemas.microsoft.com/office/drawing/2014/main" id="{2F094CD7-C07F-48C3-86F1-78C120994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150814"/>
            <a:ext cx="8434387" cy="434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fr-FR" sz="2200" b="1" dirty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Communication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envoi de  marque-page en janvier 2021</a:t>
            </a:r>
          </a:p>
          <a:p>
            <a:pPr marL="800100" lvl="2" indent="-342900"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Vidéo d’accueil du site.   </a:t>
            </a:r>
          </a:p>
          <a:p>
            <a:pPr>
              <a:defRPr/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altLang="fr-FR" sz="2400" dirty="0"/>
              <a:t>Guides et document :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Guide classe 7 : Matières radioactives à l’usage des CSTMD non qualifiés 04/05/2021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altLang="fr-FR" sz="2000" dirty="0"/>
              <a:t>Guide du contrevenant mis en ligne 21/11/2021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Mise à jour du guide du document de transport </a:t>
            </a:r>
          </a:p>
          <a:p>
            <a:pPr marL="342900" indent="-342900" eaLnBrk="1" hangingPunct="1">
              <a:buFont typeface="Wingdings" panose="05000000000000000000" pitchFamily="2" charset="2"/>
              <a:buChar char="ü"/>
              <a:defRPr/>
            </a:pPr>
            <a:endParaRPr lang="fr-FR" sz="2000" dirty="0">
              <a:solidFill>
                <a:schemeClr val="accent2"/>
              </a:solidFill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3A0AB61-48EF-482B-A335-EBAF4C59B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7</a:t>
            </a:fld>
            <a:endParaRPr lang="fr-FR" dirty="0"/>
          </a:p>
        </p:txBody>
      </p:sp>
      <p:sp>
        <p:nvSpPr>
          <p:cNvPr id="10" name="Espace réservé du pied de page 6">
            <a:extLst>
              <a:ext uri="{FF2B5EF4-FFF2-40B4-BE49-F238E27FC236}">
                <a16:creationId xmlns:a16="http://schemas.microsoft.com/office/drawing/2014/main" id="{71A58E1D-652A-4119-AADD-375435DA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3347150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87DA1E0-582D-4669-966D-E779B795E633}"/>
              </a:ext>
            </a:extLst>
          </p:cNvPr>
          <p:cNvSpPr txBox="1"/>
          <p:nvPr/>
        </p:nvSpPr>
        <p:spPr>
          <a:xfrm>
            <a:off x="1620838" y="1683606"/>
            <a:ext cx="57594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Rapport moral de l’exercice 2021 </a:t>
            </a:r>
          </a:p>
        </p:txBody>
      </p:sp>
      <p:sp>
        <p:nvSpPr>
          <p:cNvPr id="5" name="ZoneTexte 7">
            <a:extLst>
              <a:ext uri="{FF2B5EF4-FFF2-40B4-BE49-F238E27FC236}">
                <a16:creationId xmlns:a16="http://schemas.microsoft.com/office/drawing/2014/main" id="{2F094CD7-C07F-48C3-86F1-78C120994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150814"/>
            <a:ext cx="8434387" cy="4785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2000" dirty="0"/>
              <a:t>  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altLang="fr-FR" sz="2400" dirty="0"/>
              <a:t>Fiches techniques :  (création ou révision de 7 fiches sur 9)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Angles morts V2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Déchets et échantillons COVID V6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Gels Hydroalcooliques V10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Objets contenant des MD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Notice d’utilisation du site de télédéclaration du CSTMD.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Moteurs et véhicules V3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Piles au lithium, V6 </a:t>
            </a:r>
          </a:p>
          <a:p>
            <a:pPr marL="457200" lvl="2">
              <a:lnSpc>
                <a:spcPct val="107000"/>
              </a:lnSpc>
              <a:spcAft>
                <a:spcPts val="800"/>
              </a:spcAft>
              <a:defRPr/>
            </a:pPr>
            <a:endParaRPr lang="fr-FR" sz="2000" dirty="0"/>
          </a:p>
          <a:p>
            <a:pPr marL="342900" indent="-342900" eaLnBrk="1" hangingPunct="1">
              <a:buFont typeface="Wingdings" panose="05000000000000000000" pitchFamily="2" charset="2"/>
              <a:buChar char="ü"/>
              <a:defRPr/>
            </a:pPr>
            <a:endParaRPr lang="fr-FR" sz="2000" dirty="0">
              <a:solidFill>
                <a:schemeClr val="accent2"/>
              </a:solidFill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3A0AB61-48EF-482B-A335-EBAF4C59B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8</a:t>
            </a:fld>
            <a:endParaRPr lang="fr-FR" dirty="0"/>
          </a:p>
        </p:txBody>
      </p:sp>
      <p:sp>
        <p:nvSpPr>
          <p:cNvPr id="10" name="Espace réservé du pied de page 6">
            <a:extLst>
              <a:ext uri="{FF2B5EF4-FFF2-40B4-BE49-F238E27FC236}">
                <a16:creationId xmlns:a16="http://schemas.microsoft.com/office/drawing/2014/main" id="{71A58E1D-652A-4119-AADD-375435DA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4047585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F787773-7F75-4BC4-B5AB-8A01FA7E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9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333FF03-4DDF-429D-B328-115DDD523390}"/>
              </a:ext>
            </a:extLst>
          </p:cNvPr>
          <p:cNvSpPr txBox="1"/>
          <p:nvPr/>
        </p:nvSpPr>
        <p:spPr>
          <a:xfrm>
            <a:off x="1648974" y="1725809"/>
            <a:ext cx="57594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rgbClr val="00B050"/>
                </a:solidFill>
                <a:latin typeface="+mn-lt"/>
                <a:cs typeface="+mn-cs"/>
              </a:rPr>
              <a:t>Rapport moral de l’exercice 2021 </a:t>
            </a:r>
          </a:p>
        </p:txBody>
      </p:sp>
      <p:sp>
        <p:nvSpPr>
          <p:cNvPr id="6" name="ZoneTexte 7">
            <a:extLst>
              <a:ext uri="{FF2B5EF4-FFF2-40B4-BE49-F238E27FC236}">
                <a16:creationId xmlns:a16="http://schemas.microsoft.com/office/drawing/2014/main" id="{6A44458A-090C-446C-A4CF-3C225E1DD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49" y="2219521"/>
            <a:ext cx="8434387" cy="426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fr-FR" sz="2200" b="1" dirty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Participation AG de l’IASA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Jeudi des CS :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début en Avril 2021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moment de partage entre adhérents. (Track déchets 100 adhérents )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3ème Jeudi du mois de 14 à 16h </a:t>
            </a:r>
          </a:p>
          <a:p>
            <a:pPr marL="3429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Microsoft Office 365 : </a:t>
            </a:r>
          </a:p>
          <a:p>
            <a:pPr marL="8001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/>
              <a:t>Avoir notre indépendance pour organiser les réunions Teams, le Share point, etc…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B6C92BC-3313-4DC8-A624-E37A87C68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</p:spTree>
    <p:extLst>
      <p:ext uri="{BB962C8B-B14F-4D97-AF65-F5344CB8AC3E}">
        <p14:creationId xmlns:p14="http://schemas.microsoft.com/office/powerpoint/2010/main" val="3826004452"/>
      </p:ext>
    </p:extLst>
  </p:cSld>
  <p:clrMapOvr>
    <a:masterClrMapping/>
  </p:clrMapOvr>
</p:sld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1925</Words>
  <Application>Microsoft Office PowerPoint</Application>
  <PresentationFormat>Affichage à l'écran (4:3)</PresentationFormat>
  <Paragraphs>605</Paragraphs>
  <Slides>31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1_Conception personnalisée</vt:lpstr>
      <vt:lpstr>Thème Office</vt:lpstr>
      <vt:lpstr>Journée ACSTMD </vt:lpstr>
      <vt:lpstr>Présentation PowerPoint</vt:lpstr>
      <vt:lpstr>Présentation PowerPoint</vt:lpstr>
      <vt:lpstr>Assemblée Générale ACSTMD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Louis-Stanislas FROIDURE</dc:creator>
  <cp:lastModifiedBy>Martial MIGNE</cp:lastModifiedBy>
  <cp:revision>173</cp:revision>
  <cp:lastPrinted>2020-06-22T14:45:19Z</cp:lastPrinted>
  <dcterms:created xsi:type="dcterms:W3CDTF">2020-06-22T11:10:11Z</dcterms:created>
  <dcterms:modified xsi:type="dcterms:W3CDTF">2022-06-30T14:54:32Z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4593b6e-8994-43c5-a486-e951b5f02cec_Enabled">
    <vt:lpwstr>true</vt:lpwstr>
  </property>
  <property fmtid="{D5CDD505-2E9C-101B-9397-08002B2CF9AE}" pid="3" name="MSIP_Label_a4593b6e-8994-43c5-a486-e951b5f02cec_SetDate">
    <vt:lpwstr>2021-06-18T21:17:10Z</vt:lpwstr>
  </property>
  <property fmtid="{D5CDD505-2E9C-101B-9397-08002B2CF9AE}" pid="4" name="MSIP_Label_a4593b6e-8994-43c5-a486-e951b5f02cec_Method">
    <vt:lpwstr>Privileged</vt:lpwstr>
  </property>
  <property fmtid="{D5CDD505-2E9C-101B-9397-08002B2CF9AE}" pid="5" name="MSIP_Label_a4593b6e-8994-43c5-a486-e951b5f02cec_Name">
    <vt:lpwstr>a4593b6e-8994-43c5-a486-e951b5f02cec</vt:lpwstr>
  </property>
  <property fmtid="{D5CDD505-2E9C-101B-9397-08002B2CF9AE}" pid="6" name="MSIP_Label_a4593b6e-8994-43c5-a486-e951b5f02cec_SiteId">
    <vt:lpwstr>329e91b0-e21f-48fb-a071-456717ecc28e</vt:lpwstr>
  </property>
  <property fmtid="{D5CDD505-2E9C-101B-9397-08002B2CF9AE}" pid="7" name="MSIP_Label_a4593b6e-8994-43c5-a486-e951b5f02cec_ActionId">
    <vt:lpwstr>0a5d9158-a4a0-4a53-b075-fd3358ac2849</vt:lpwstr>
  </property>
  <property fmtid="{D5CDD505-2E9C-101B-9397-08002B2CF9AE}" pid="8" name="MSIP_Label_a4593b6e-8994-43c5-a486-e951b5f02cec_ContentBits">
    <vt:lpwstr>0</vt:lpwstr>
  </property>
</Properties>
</file>